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315" r:id="rId3"/>
    <p:sldId id="904" r:id="rId4"/>
    <p:sldId id="275" r:id="rId5"/>
    <p:sldId id="912" r:id="rId6"/>
    <p:sldId id="905" r:id="rId7"/>
    <p:sldId id="285" r:id="rId8"/>
    <p:sldId id="977" r:id="rId9"/>
    <p:sldId id="978" r:id="rId10"/>
    <p:sldId id="971" r:id="rId11"/>
    <p:sldId id="972" r:id="rId12"/>
    <p:sldId id="979" r:id="rId13"/>
    <p:sldId id="976" r:id="rId14"/>
    <p:sldId id="973" r:id="rId15"/>
    <p:sldId id="906" r:id="rId16"/>
    <p:sldId id="975" r:id="rId17"/>
    <p:sldId id="910" r:id="rId18"/>
    <p:sldId id="907" r:id="rId19"/>
    <p:sldId id="913" r:id="rId20"/>
    <p:sldId id="9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26CF2F-E77A-4501-ADEF-2D69C91B6001}" v="82" dt="2026-04-10T17:24:56.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41" autoAdjust="0"/>
  </p:normalViewPr>
  <p:slideViewPr>
    <p:cSldViewPr snapToGrid="0" snapToObjects="1">
      <p:cViewPr varScale="1">
        <p:scale>
          <a:sx n="78" d="100"/>
          <a:sy n="78" d="100"/>
        </p:scale>
        <p:origin x="120" y="4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3" d="100"/>
          <a:sy n="163" d="100"/>
        </p:scale>
        <p:origin x="45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shington, Gloria" userId="9b7b3a58-c321-45cc-85db-36bb3b8dab71" providerId="ADAL" clId="{FA69C875-83C9-4E37-9C81-02876D30DB3E}"/>
    <pc:docChg chg="modSld">
      <pc:chgData name="Washington, Gloria" userId="9b7b3a58-c321-45cc-85db-36bb3b8dab71" providerId="ADAL" clId="{FA69C875-83C9-4E37-9C81-02876D30DB3E}" dt="2026-04-10T17:24:56.308" v="68"/>
      <pc:docMkLst>
        <pc:docMk/>
      </pc:docMkLst>
      <pc:sldChg chg="modSp">
        <pc:chgData name="Washington, Gloria" userId="9b7b3a58-c321-45cc-85db-36bb3b8dab71" providerId="ADAL" clId="{FA69C875-83C9-4E37-9C81-02876D30DB3E}" dt="2026-04-10T17:13:01.853" v="3" actId="20577"/>
        <pc:sldMkLst>
          <pc:docMk/>
          <pc:sldMk cId="3587006069" sldId="256"/>
        </pc:sldMkLst>
        <pc:spChg chg="mod">
          <ac:chgData name="Washington, Gloria" userId="9b7b3a58-c321-45cc-85db-36bb3b8dab71" providerId="ADAL" clId="{FA69C875-83C9-4E37-9C81-02876D30DB3E}" dt="2026-04-10T17:13:01.853" v="3" actId="20577"/>
          <ac:spMkLst>
            <pc:docMk/>
            <pc:sldMk cId="3587006069" sldId="256"/>
            <ac:spMk id="3" creationId="{8B96A461-863C-424F-BAE7-45F2ACA74C3E}"/>
          </ac:spMkLst>
        </pc:spChg>
      </pc:sldChg>
      <pc:sldChg chg="modSp">
        <pc:chgData name="Washington, Gloria" userId="9b7b3a58-c321-45cc-85db-36bb3b8dab71" providerId="ADAL" clId="{FA69C875-83C9-4E37-9C81-02876D30DB3E}" dt="2026-04-10T17:24:03.758" v="65"/>
        <pc:sldMkLst>
          <pc:docMk/>
          <pc:sldMk cId="0" sldId="315"/>
        </pc:sldMkLst>
        <pc:spChg chg="mod">
          <ac:chgData name="Washington, Gloria" userId="9b7b3a58-c321-45cc-85db-36bb3b8dab71" providerId="ADAL" clId="{FA69C875-83C9-4E37-9C81-02876D30DB3E}" dt="2026-04-10T17:24:03.758" v="65"/>
          <ac:spMkLst>
            <pc:docMk/>
            <pc:sldMk cId="0" sldId="315"/>
            <ac:spMk id="2" creationId="{2076F600-677F-E8A1-4219-755E6E4A88AF}"/>
          </ac:spMkLst>
        </pc:spChg>
        <pc:spChg chg="mod">
          <ac:chgData name="Washington, Gloria" userId="9b7b3a58-c321-45cc-85db-36bb3b8dab71" providerId="ADAL" clId="{FA69C875-83C9-4E37-9C81-02876D30DB3E}" dt="2026-04-10T17:16:23.879" v="58" actId="962"/>
          <ac:spMkLst>
            <pc:docMk/>
            <pc:sldMk cId="0" sldId="315"/>
            <ac:spMk id="5" creationId="{4F71C7B4-B07F-547D-E33C-47BED795D321}"/>
          </ac:spMkLst>
        </pc:spChg>
        <pc:spChg chg="mod">
          <ac:chgData name="Washington, Gloria" userId="9b7b3a58-c321-45cc-85db-36bb3b8dab71" providerId="ADAL" clId="{FA69C875-83C9-4E37-9C81-02876D30DB3E}" dt="2026-04-10T17:16:23.084" v="57" actId="962"/>
          <ac:spMkLst>
            <pc:docMk/>
            <pc:sldMk cId="0" sldId="315"/>
            <ac:spMk id="8" creationId="{98FC49C4-4F3E-2EA1-59C9-3EF4AEE89A4C}"/>
          </ac:spMkLst>
        </pc:spChg>
        <pc:picChg chg="mod">
          <ac:chgData name="Washington, Gloria" userId="9b7b3a58-c321-45cc-85db-36bb3b8dab71" providerId="ADAL" clId="{FA69C875-83C9-4E37-9C81-02876D30DB3E}" dt="2026-04-10T17:16:24.244" v="59" actId="962"/>
          <ac:picMkLst>
            <pc:docMk/>
            <pc:sldMk cId="0" sldId="315"/>
            <ac:picMk id="6" creationId="{24C50314-4F76-4A29-9BB9-4F53DEC50B24}"/>
          </ac:picMkLst>
        </pc:picChg>
      </pc:sldChg>
      <pc:sldChg chg="modSp">
        <pc:chgData name="Washington, Gloria" userId="9b7b3a58-c321-45cc-85db-36bb3b8dab71" providerId="ADAL" clId="{FA69C875-83C9-4E37-9C81-02876D30DB3E}" dt="2026-04-10T17:24:10.818" v="67"/>
        <pc:sldMkLst>
          <pc:docMk/>
          <pc:sldMk cId="0" sldId="904"/>
        </pc:sldMkLst>
        <pc:spChg chg="mod">
          <ac:chgData name="Washington, Gloria" userId="9b7b3a58-c321-45cc-85db-36bb3b8dab71" providerId="ADAL" clId="{FA69C875-83C9-4E37-9C81-02876D30DB3E}" dt="2026-04-10T17:24:10.818" v="67"/>
          <ac:spMkLst>
            <pc:docMk/>
            <pc:sldMk cId="0" sldId="904"/>
            <ac:spMk id="10" creationId="{53473FCB-8725-DBCE-993A-37C098F55F40}"/>
          </ac:spMkLst>
        </pc:spChg>
      </pc:sldChg>
      <pc:sldChg chg="modSp">
        <pc:chgData name="Washington, Gloria" userId="9b7b3a58-c321-45cc-85db-36bb3b8dab71" providerId="ADAL" clId="{FA69C875-83C9-4E37-9C81-02876D30DB3E}" dt="2026-04-10T17:24:56.308" v="68"/>
        <pc:sldMkLst>
          <pc:docMk/>
          <pc:sldMk cId="3670768333" sldId="905"/>
        </pc:sldMkLst>
        <pc:spChg chg="mod">
          <ac:chgData name="Washington, Gloria" userId="9b7b3a58-c321-45cc-85db-36bb3b8dab71" providerId="ADAL" clId="{FA69C875-83C9-4E37-9C81-02876D30DB3E}" dt="2026-04-10T17:24:56.308" v="68"/>
          <ac:spMkLst>
            <pc:docMk/>
            <pc:sldMk cId="3670768333" sldId="905"/>
            <ac:spMk id="6" creationId="{7C8A05D1-08B4-CFF5-7335-9713198CA724}"/>
          </ac:spMkLst>
        </pc:spChg>
      </pc:sldChg>
      <pc:sldChg chg="modSp">
        <pc:chgData name="Washington, Gloria" userId="9b7b3a58-c321-45cc-85db-36bb3b8dab71" providerId="ADAL" clId="{FA69C875-83C9-4E37-9C81-02876D30DB3E}" dt="2026-04-10T17:14:03.563" v="25" actId="20577"/>
        <pc:sldMkLst>
          <pc:docMk/>
          <pc:sldMk cId="2603429441" sldId="906"/>
        </pc:sldMkLst>
        <pc:spChg chg="mod">
          <ac:chgData name="Washington, Gloria" userId="9b7b3a58-c321-45cc-85db-36bb3b8dab71" providerId="ADAL" clId="{FA69C875-83C9-4E37-9C81-02876D30DB3E}" dt="2026-04-10T17:14:03.563" v="25" actId="20577"/>
          <ac:spMkLst>
            <pc:docMk/>
            <pc:sldMk cId="2603429441" sldId="906"/>
            <ac:spMk id="2" creationId="{E2C14572-1818-EDD3-46E4-30C177246982}"/>
          </ac:spMkLst>
        </pc:spChg>
      </pc:sldChg>
      <pc:sldChg chg="modSp">
        <pc:chgData name="Washington, Gloria" userId="9b7b3a58-c321-45cc-85db-36bb3b8dab71" providerId="ADAL" clId="{FA69C875-83C9-4E37-9C81-02876D30DB3E}" dt="2026-04-10T17:13:52.987" v="13" actId="20577"/>
        <pc:sldMkLst>
          <pc:docMk/>
          <pc:sldMk cId="560991297" sldId="972"/>
        </pc:sldMkLst>
        <pc:spChg chg="mod">
          <ac:chgData name="Washington, Gloria" userId="9b7b3a58-c321-45cc-85db-36bb3b8dab71" providerId="ADAL" clId="{FA69C875-83C9-4E37-9C81-02876D30DB3E}" dt="2026-04-10T17:13:52.987" v="13" actId="20577"/>
          <ac:spMkLst>
            <pc:docMk/>
            <pc:sldMk cId="560991297" sldId="972"/>
            <ac:spMk id="7" creationId="{3E3C49C0-0B98-8515-CB55-36CBF50C89C4}"/>
          </ac:spMkLst>
        </pc:spChg>
      </pc:sldChg>
      <pc:sldChg chg="modSp">
        <pc:chgData name="Washington, Gloria" userId="9b7b3a58-c321-45cc-85db-36bb3b8dab71" providerId="ADAL" clId="{FA69C875-83C9-4E37-9C81-02876D30DB3E}" dt="2026-04-10T17:13:59.717" v="21" actId="20577"/>
        <pc:sldMkLst>
          <pc:docMk/>
          <pc:sldMk cId="73290250" sldId="973"/>
        </pc:sldMkLst>
        <pc:spChg chg="mod">
          <ac:chgData name="Washington, Gloria" userId="9b7b3a58-c321-45cc-85db-36bb3b8dab71" providerId="ADAL" clId="{FA69C875-83C9-4E37-9C81-02876D30DB3E}" dt="2026-04-10T17:13:59.717" v="21" actId="20577"/>
          <ac:spMkLst>
            <pc:docMk/>
            <pc:sldMk cId="73290250" sldId="973"/>
            <ac:spMk id="7" creationId="{F4216903-379F-C154-47A5-58A4FCB94C3B}"/>
          </ac:spMkLst>
        </pc:spChg>
      </pc:sldChg>
      <pc:sldChg chg="modSp">
        <pc:chgData name="Washington, Gloria" userId="9b7b3a58-c321-45cc-85db-36bb3b8dab71" providerId="ADAL" clId="{FA69C875-83C9-4E37-9C81-02876D30DB3E}" dt="2026-04-10T17:14:07.748" v="29" actId="20577"/>
        <pc:sldMkLst>
          <pc:docMk/>
          <pc:sldMk cId="2248107490" sldId="975"/>
        </pc:sldMkLst>
        <pc:spChg chg="mod">
          <ac:chgData name="Washington, Gloria" userId="9b7b3a58-c321-45cc-85db-36bb3b8dab71" providerId="ADAL" clId="{FA69C875-83C9-4E37-9C81-02876D30DB3E}" dt="2026-04-10T17:14:07.748" v="29" actId="20577"/>
          <ac:spMkLst>
            <pc:docMk/>
            <pc:sldMk cId="2248107490" sldId="975"/>
            <ac:spMk id="2" creationId="{E53B9C89-9358-9BEE-06C1-C7436E6C1D00}"/>
          </ac:spMkLst>
        </pc:spChg>
      </pc:sldChg>
      <pc:sldChg chg="modSp">
        <pc:chgData name="Washington, Gloria" userId="9b7b3a58-c321-45cc-85db-36bb3b8dab71" providerId="ADAL" clId="{FA69C875-83C9-4E37-9C81-02876D30DB3E}" dt="2026-04-10T17:13:57.163" v="17" actId="20577"/>
        <pc:sldMkLst>
          <pc:docMk/>
          <pc:sldMk cId="3594592315" sldId="976"/>
        </pc:sldMkLst>
        <pc:spChg chg="mod">
          <ac:chgData name="Washington, Gloria" userId="9b7b3a58-c321-45cc-85db-36bb3b8dab71" providerId="ADAL" clId="{FA69C875-83C9-4E37-9C81-02876D30DB3E}" dt="2026-04-10T17:13:57.163" v="17" actId="20577"/>
          <ac:spMkLst>
            <pc:docMk/>
            <pc:sldMk cId="3594592315" sldId="976"/>
            <ac:spMk id="7" creationId="{66AB13D2-4ECF-D791-C485-E41FDDB45972}"/>
          </ac:spMkLst>
        </pc:spChg>
      </pc:sldChg>
      <pc:sldChg chg="modSp">
        <pc:chgData name="Washington, Gloria" userId="9b7b3a58-c321-45cc-85db-36bb3b8dab71" providerId="ADAL" clId="{FA69C875-83C9-4E37-9C81-02876D30DB3E}" dt="2026-04-10T17:13:47.921" v="9" actId="20577"/>
        <pc:sldMkLst>
          <pc:docMk/>
          <pc:sldMk cId="1979688661" sldId="979"/>
        </pc:sldMkLst>
        <pc:spChg chg="mod">
          <ac:chgData name="Washington, Gloria" userId="9b7b3a58-c321-45cc-85db-36bb3b8dab71" providerId="ADAL" clId="{FA69C875-83C9-4E37-9C81-02876D30DB3E}" dt="2026-04-10T17:13:47.921" v="9" actId="20577"/>
          <ac:spMkLst>
            <pc:docMk/>
            <pc:sldMk cId="1979688661" sldId="979"/>
            <ac:spMk id="7" creationId="{AE3DB7F0-8539-F8D3-9645-EBC32A8CC22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84E1E-E540-AC43-BC13-F90D553055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F041BA6-039E-8F4D-B7F7-3C8E20B40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038C9C-4B69-864E-9EEE-DFA43CC144D2}" type="datetimeFigureOut">
              <a:rPr lang="en-US" smtClean="0"/>
              <a:t>4/10/2026</a:t>
            </a:fld>
            <a:endParaRPr lang="en-US" dirty="0"/>
          </a:p>
        </p:txBody>
      </p:sp>
      <p:sp>
        <p:nvSpPr>
          <p:cNvPr id="4" name="Footer Placeholder 3">
            <a:extLst>
              <a:ext uri="{FF2B5EF4-FFF2-40B4-BE49-F238E27FC236}">
                <a16:creationId xmlns:a16="http://schemas.microsoft.com/office/drawing/2014/main" id="{DD469921-4617-FB4C-9847-172FF83023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350DCBB-D829-754E-9E76-36A9E36432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947A92-5E9C-F94E-8B11-4D34C67AD036}" type="slidenum">
              <a:rPr lang="en-US" smtClean="0"/>
              <a:t>‹#›</a:t>
            </a:fld>
            <a:endParaRPr lang="en-US" dirty="0"/>
          </a:p>
        </p:txBody>
      </p:sp>
    </p:spTree>
    <p:extLst>
      <p:ext uri="{BB962C8B-B14F-4D97-AF65-F5344CB8AC3E}">
        <p14:creationId xmlns:p14="http://schemas.microsoft.com/office/powerpoint/2010/main" val="1539221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9A61E-B1D6-C34D-A321-B3E90F6DE630}" type="datetimeFigureOut">
              <a:rPr lang="en-US" smtClean="0"/>
              <a:t>4/10/2026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E603-0EE4-3042-9661-047EB577E4A2}" type="slidenum">
              <a:rPr lang="en-US" smtClean="0"/>
              <a:t>‹#›</a:t>
            </a:fld>
            <a:endParaRPr lang="en-US" dirty="0"/>
          </a:p>
        </p:txBody>
      </p:sp>
    </p:spTree>
    <p:extLst>
      <p:ext uri="{BB962C8B-B14F-4D97-AF65-F5344CB8AC3E}">
        <p14:creationId xmlns:p14="http://schemas.microsoft.com/office/powerpoint/2010/main" val="31039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d3dd4cd005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 </a:t>
            </a:r>
            <a:endParaRPr dirty="0"/>
          </a:p>
        </p:txBody>
      </p:sp>
      <p:sp>
        <p:nvSpPr>
          <p:cNvPr id="203" name="Google Shape;203;g2d3dd4cd00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B9892763-7227-BE8C-6E3F-2D37C760A8B5}"/>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8611C0A1-002C-6EE8-15ED-73D0668EF0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231" name="Google Shape;231;g3879fcf347d_2_146:notes">
            <a:extLst>
              <a:ext uri="{FF2B5EF4-FFF2-40B4-BE49-F238E27FC236}">
                <a16:creationId xmlns:a16="http://schemas.microsoft.com/office/drawing/2014/main" id="{3FFF55CF-C69D-3E50-AC7B-40599B5742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2447664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C78B4220-3CF3-B5DF-0139-251EC3354CB4}"/>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08F68CAB-004F-0059-CDEE-2BBEE8C279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231" name="Google Shape;231;g3879fcf347d_2_146:notes">
            <a:extLst>
              <a:ext uri="{FF2B5EF4-FFF2-40B4-BE49-F238E27FC236}">
                <a16:creationId xmlns:a16="http://schemas.microsoft.com/office/drawing/2014/main" id="{1403E3BA-7C3B-B3D6-0C5C-3DF424B3B5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3641464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E934090D-5F54-1C66-D387-D1C705CEC102}"/>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3DFB0C42-5177-C649-672B-8141380C99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231" name="Google Shape;231;g3879fcf347d_2_146:notes">
            <a:extLst>
              <a:ext uri="{FF2B5EF4-FFF2-40B4-BE49-F238E27FC236}">
                <a16:creationId xmlns:a16="http://schemas.microsoft.com/office/drawing/2014/main" id="{6B947C1D-971A-A827-45E3-9BA3978EAD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907196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CC23136F-7863-9816-F1CB-E6319F55BBAB}"/>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8AF2614A-FA72-9B3E-16A6-C72AD723F9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231" name="Google Shape;231;g3879fcf347d_2_146:notes">
            <a:extLst>
              <a:ext uri="{FF2B5EF4-FFF2-40B4-BE49-F238E27FC236}">
                <a16:creationId xmlns:a16="http://schemas.microsoft.com/office/drawing/2014/main" id="{69618AB4-F3F0-5AA2-B775-29471D8678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143574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2AFFD38D-7445-D046-8079-C25A2819150E}"/>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75B5830E-16E0-1FE8-65C5-037EA9AED1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231" name="Google Shape;231;g3879fcf347d_2_146:notes">
            <a:extLst>
              <a:ext uri="{FF2B5EF4-FFF2-40B4-BE49-F238E27FC236}">
                <a16:creationId xmlns:a16="http://schemas.microsoft.com/office/drawing/2014/main" id="{C0DEF25A-28B0-1C0B-DA2F-AC5309AE74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123502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6873FA0C-672E-2226-1CD3-8C5014F2B2CE}"/>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1D70B3A0-5AD9-9D4D-D6AA-CA26B06723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231" name="Google Shape;231;g3879fcf347d_2_146:notes">
            <a:extLst>
              <a:ext uri="{FF2B5EF4-FFF2-40B4-BE49-F238E27FC236}">
                <a16:creationId xmlns:a16="http://schemas.microsoft.com/office/drawing/2014/main" id="{E6847BDE-3CA8-39C2-83FC-62CA2064E8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109751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C121ACCF-0EA8-5F3D-142B-477EA84C760D}"/>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BB24EF0E-E6CF-2A50-87F5-5E366B43D8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231" name="Google Shape;231;g3879fcf347d_2_146:notes">
            <a:extLst>
              <a:ext uri="{FF2B5EF4-FFF2-40B4-BE49-F238E27FC236}">
                <a16:creationId xmlns:a16="http://schemas.microsoft.com/office/drawing/2014/main" id="{CFD27F39-BF46-15A3-86D3-94A863FFF6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934688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42616A05-A968-BAE4-E23F-FC3609FEB265}"/>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F160A461-7FF0-2DD5-0560-1CB6990280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231" name="Google Shape;231;g3879fcf347d_2_146:notes">
            <a:extLst>
              <a:ext uri="{FF2B5EF4-FFF2-40B4-BE49-F238E27FC236}">
                <a16:creationId xmlns:a16="http://schemas.microsoft.com/office/drawing/2014/main" id="{E2BE9D0B-3FA3-1B7E-42D8-C6F0A53512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2702785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E73C0245-1C9B-9041-BD6F-9380D7F250C8}"/>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F72B4ED0-4E84-A4FB-D89C-82A2A6D14C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231" name="Google Shape;231;g3879fcf347d_2_146:notes">
            <a:extLst>
              <a:ext uri="{FF2B5EF4-FFF2-40B4-BE49-F238E27FC236}">
                <a16:creationId xmlns:a16="http://schemas.microsoft.com/office/drawing/2014/main" id="{0F7C445B-730A-CA57-1F3E-CC56140FED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281331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2A053381-E427-F9BB-D4F6-7BCA1250B5C3}"/>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475BFE11-D33D-1EC2-AF40-9C4C9A420F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231" name="Google Shape;231;g3879fcf347d_2_146:notes">
            <a:extLst>
              <a:ext uri="{FF2B5EF4-FFF2-40B4-BE49-F238E27FC236}">
                <a16:creationId xmlns:a16="http://schemas.microsoft.com/office/drawing/2014/main" id="{907E3587-A2A4-CADA-9515-FCEF319136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985009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EC2159AE-96A1-9AFE-E3EE-B4E9D2B24E6A}"/>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C9E6256C-1B49-59AC-8BCF-C1CD83E2A1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231" name="Google Shape;231;g3879fcf347d_2_146:notes">
            <a:extLst>
              <a:ext uri="{FF2B5EF4-FFF2-40B4-BE49-F238E27FC236}">
                <a16:creationId xmlns:a16="http://schemas.microsoft.com/office/drawing/2014/main" id="{767D9449-2947-EA6D-6A1D-0081D89330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1589081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4D17FF51-A03A-550E-14F2-AC24516203BD}"/>
            </a:ext>
          </a:extLst>
        </p:cNvPr>
        <p:cNvGrpSpPr/>
        <p:nvPr/>
      </p:nvGrpSpPr>
      <p:grpSpPr>
        <a:xfrm>
          <a:off x="0" y="0"/>
          <a:ext cx="0" cy="0"/>
          <a:chOff x="0" y="0"/>
          <a:chExt cx="0" cy="0"/>
        </a:xfrm>
      </p:grpSpPr>
      <p:sp>
        <p:nvSpPr>
          <p:cNvPr id="230" name="Google Shape;230;g3879fcf347d_2_146:notes">
            <a:extLst>
              <a:ext uri="{FF2B5EF4-FFF2-40B4-BE49-F238E27FC236}">
                <a16:creationId xmlns:a16="http://schemas.microsoft.com/office/drawing/2014/main" id="{B1CFC3C1-E0A5-BC57-4A5F-1EF7B78F80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231" name="Google Shape;231;g3879fcf347d_2_146:notes">
            <a:extLst>
              <a:ext uri="{FF2B5EF4-FFF2-40B4-BE49-F238E27FC236}">
                <a16:creationId xmlns:a16="http://schemas.microsoft.com/office/drawing/2014/main" id="{7FA84C48-7DEF-4C75-CE8A-B1B6961C22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2884179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6703-D0F7-E745-A687-AC990D0C464C}"/>
              </a:ext>
            </a:extLst>
          </p:cNvPr>
          <p:cNvSpPr>
            <a:spLocks noGrp="1"/>
          </p:cNvSpPr>
          <p:nvPr>
            <p:ph type="ctrTitle" hasCustomPrompt="1"/>
          </p:nvPr>
        </p:nvSpPr>
        <p:spPr>
          <a:xfrm>
            <a:off x="1524000" y="734056"/>
            <a:ext cx="9144000" cy="2387600"/>
          </a:xfrm>
        </p:spPr>
        <p:txBody>
          <a:bodyPr anchor="b"/>
          <a:lstStyle>
            <a:lvl1pPr algn="ctr">
              <a:defRPr sz="6000">
                <a:latin typeface="Impact" panose="020B080603090205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1E6FFF2-58E4-794E-892D-6FF45321C2C0}"/>
              </a:ext>
            </a:extLst>
          </p:cNvPr>
          <p:cNvSpPr>
            <a:spLocks noGrp="1"/>
          </p:cNvSpPr>
          <p:nvPr>
            <p:ph type="subTitle" idx="1"/>
          </p:nvPr>
        </p:nvSpPr>
        <p:spPr>
          <a:xfrm>
            <a:off x="1524000" y="33139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1BA7C03E-EF71-2C40-9E45-BF08314EE5F1}"/>
              </a:ext>
            </a:extLst>
          </p:cNvPr>
          <p:cNvSpPr>
            <a:spLocks noGrp="1"/>
          </p:cNvSpPr>
          <p:nvPr>
            <p:ph type="sldNum" sz="quarter" idx="12"/>
          </p:nvPr>
        </p:nvSpPr>
        <p:spPr>
          <a:xfrm>
            <a:off x="838200" y="5991633"/>
            <a:ext cx="2587831" cy="365125"/>
          </a:xfrm>
        </p:spPr>
        <p:txBody>
          <a:bodyPr/>
          <a:lstStyle/>
          <a:p>
            <a:fld id="{B4E9AFF7-6653-6A4D-A979-64D2F5BECA26}" type="slidenum">
              <a:rPr lang="en-US" smtClean="0"/>
              <a:t>‹#›</a:t>
            </a:fld>
            <a:endParaRPr lang="en-US" dirty="0"/>
          </a:p>
        </p:txBody>
      </p:sp>
      <p:pic>
        <p:nvPicPr>
          <p:cNvPr id="9" name="Picture 8" descr="University of South Carolina logo.">
            <a:extLst>
              <a:ext uri="{FF2B5EF4-FFF2-40B4-BE49-F238E27FC236}">
                <a16:creationId xmlns:a16="http://schemas.microsoft.com/office/drawing/2014/main" id="{C81DC1BB-A980-8448-BB01-0788DE4349F9}"/>
              </a:ext>
            </a:extLst>
          </p:cNvPr>
          <p:cNvPicPr>
            <a:picLocks noChangeAspect="1"/>
          </p:cNvPicPr>
          <p:nvPr userDrawn="1"/>
        </p:nvPicPr>
        <p:blipFill>
          <a:blip r:embed="rId2"/>
          <a:stretch>
            <a:fillRect/>
          </a:stretch>
        </p:blipFill>
        <p:spPr>
          <a:xfrm>
            <a:off x="4509370" y="4429919"/>
            <a:ext cx="3173260" cy="2115507"/>
          </a:xfrm>
          <a:prstGeom prst="rect">
            <a:avLst/>
          </a:prstGeom>
        </p:spPr>
      </p:pic>
    </p:spTree>
    <p:extLst>
      <p:ext uri="{BB962C8B-B14F-4D97-AF65-F5344CB8AC3E}">
        <p14:creationId xmlns:p14="http://schemas.microsoft.com/office/powerpoint/2010/main" val="295740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hasCustomPrompt="1"/>
          </p:nvPr>
        </p:nvSpPr>
        <p:spPr>
          <a:xfrm>
            <a:off x="831850" y="1656521"/>
            <a:ext cx="10515600" cy="2187986"/>
          </a:xfrm>
        </p:spPr>
        <p:txBody>
          <a:bodyPr anchor="t"/>
          <a:lstStyle>
            <a:lvl1pPr algn="ctr">
              <a:defRPr sz="6000">
                <a:solidFill>
                  <a:schemeClr val="bg1"/>
                </a:solidFill>
              </a:defRPr>
            </a:lvl1pPr>
          </a:lstStyle>
          <a:p>
            <a:r>
              <a:rPr lang="en-US" dirty="0"/>
              <a:t>Conclusion</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hasCustomPrompt="1"/>
          </p:nvPr>
        </p:nvSpPr>
        <p:spPr>
          <a:xfrm>
            <a:off x="831850" y="4867949"/>
            <a:ext cx="5493794" cy="1500187"/>
          </a:xfrm>
        </p:spPr>
        <p:txBody>
          <a:bodyPr anchor="b"/>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0"/>
            <a:r>
              <a:rPr lang="en-US" dirty="0"/>
              <a:t>Title</a:t>
            </a:r>
          </a:p>
          <a:p>
            <a:pPr lvl="0"/>
            <a:r>
              <a:rPr lang="en-US" dirty="0"/>
              <a:t>Email</a:t>
            </a:r>
          </a:p>
        </p:txBody>
      </p:sp>
      <p:pic>
        <p:nvPicPr>
          <p:cNvPr id="12" name="Picture 11">
            <a:extLst>
              <a:ext uri="{FF2B5EF4-FFF2-40B4-BE49-F238E27FC236}">
                <a16:creationId xmlns:a16="http://schemas.microsoft.com/office/drawing/2014/main" id="{33EDFD73-0710-2244-860D-4BA6234A0E5E}"/>
              </a:ext>
            </a:extLst>
          </p:cNvPr>
          <p:cNvPicPr>
            <a:picLocks noChangeAspect="1"/>
          </p:cNvPicPr>
          <p:nvPr userDrawn="1"/>
        </p:nvPicPr>
        <p:blipFill>
          <a:blip r:embed="rId3"/>
          <a:srcRect/>
          <a:stretch/>
        </p:blipFill>
        <p:spPr>
          <a:xfrm>
            <a:off x="8726555" y="5790260"/>
            <a:ext cx="2892287" cy="577876"/>
          </a:xfrm>
          <a:prstGeom prst="rect">
            <a:avLst/>
          </a:prstGeom>
        </p:spPr>
      </p:pic>
    </p:spTree>
    <p:extLst>
      <p:ext uri="{BB962C8B-B14F-4D97-AF65-F5344CB8AC3E}">
        <p14:creationId xmlns:p14="http://schemas.microsoft.com/office/powerpoint/2010/main" val="371777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C13372-CC48-6246-83C0-B536F3DCA7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75CF31-8755-3E42-B89A-9D67D96D7102}"/>
              </a:ext>
            </a:extLst>
          </p:cNvPr>
          <p:cNvSpPr>
            <a:spLocks noGrp="1"/>
          </p:cNvSpPr>
          <p:nvPr>
            <p:ph type="sldNum" sz="quarter" idx="12"/>
          </p:nvPr>
        </p:nvSpPr>
        <p:spPr>
          <a:xfrm>
            <a:off x="838200" y="6004323"/>
            <a:ext cx="2635332"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30676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589463"/>
            <a:ext cx="10515600" cy="1201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7ADC64B-5CD5-7341-B6E0-9B4F677F9F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918467-A91D-B840-9781-A402C93E7E3A}"/>
              </a:ext>
            </a:extLst>
          </p:cNvPr>
          <p:cNvSpPr>
            <a:spLocks noGrp="1"/>
          </p:cNvSpPr>
          <p:nvPr>
            <p:ph type="sldNum" sz="quarter" idx="12"/>
          </p:nvPr>
        </p:nvSpPr>
        <p:spPr>
          <a:xfrm>
            <a:off x="838200" y="6004322"/>
            <a:ext cx="2665021"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388401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8D6-6BCB-BD4B-B6E0-92A778004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099C-8353-F44E-8406-26AC07974CEE}"/>
              </a:ext>
            </a:extLst>
          </p:cNvPr>
          <p:cNvSpPr>
            <a:spLocks noGrp="1"/>
          </p:cNvSpPr>
          <p:nvPr>
            <p:ph sz="half" idx="1"/>
          </p:nvPr>
        </p:nvSpPr>
        <p:spPr>
          <a:xfrm>
            <a:off x="838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8CC49-08EF-8048-B6B2-BC247008F046}"/>
              </a:ext>
            </a:extLst>
          </p:cNvPr>
          <p:cNvSpPr>
            <a:spLocks noGrp="1"/>
          </p:cNvSpPr>
          <p:nvPr>
            <p:ph sz="half" idx="2"/>
          </p:nvPr>
        </p:nvSpPr>
        <p:spPr>
          <a:xfrm>
            <a:off x="6172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2CCBEF1-4544-884E-86EB-5374139098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77F880-2CCE-9044-8CE8-A7CF47CE5236}"/>
              </a:ext>
            </a:extLst>
          </p:cNvPr>
          <p:cNvSpPr>
            <a:spLocks noGrp="1"/>
          </p:cNvSpPr>
          <p:nvPr>
            <p:ph type="sldNum" sz="quarter" idx="12"/>
          </p:nvPr>
        </p:nvSpPr>
        <p:spPr>
          <a:xfrm>
            <a:off x="838200" y="6004323"/>
            <a:ext cx="2688771"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252453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02-B46A-204D-94D4-E50D913A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7812B-2A55-D049-A1C2-A4C973AC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8766B-6B24-3B45-B55F-3D85F881F93D}"/>
              </a:ext>
            </a:extLst>
          </p:cNvPr>
          <p:cNvSpPr>
            <a:spLocks noGrp="1"/>
          </p:cNvSpPr>
          <p:nvPr>
            <p:ph sz="half" idx="2"/>
          </p:nvPr>
        </p:nvSpPr>
        <p:spPr>
          <a:xfrm>
            <a:off x="839788" y="2505075"/>
            <a:ext cx="5157787"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F728-2418-1540-9191-5FDFA36D8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48585-BFC1-9148-A0B5-07C83C2F21BA}"/>
              </a:ext>
            </a:extLst>
          </p:cNvPr>
          <p:cNvSpPr>
            <a:spLocks noGrp="1"/>
          </p:cNvSpPr>
          <p:nvPr>
            <p:ph sz="quarter" idx="4"/>
          </p:nvPr>
        </p:nvSpPr>
        <p:spPr>
          <a:xfrm>
            <a:off x="6172200" y="2505075"/>
            <a:ext cx="5183188"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D1371BF-1A9F-5641-95DB-6C0FE67BBB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1121846-D4EB-5949-B8F3-E40099164899}"/>
              </a:ext>
            </a:extLst>
          </p:cNvPr>
          <p:cNvSpPr>
            <a:spLocks noGrp="1"/>
          </p:cNvSpPr>
          <p:nvPr>
            <p:ph type="sldNum" sz="quarter" idx="12"/>
          </p:nvPr>
        </p:nvSpPr>
        <p:spPr>
          <a:xfrm>
            <a:off x="838200" y="6004323"/>
            <a:ext cx="2682834"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16458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85EC86A-0D15-764F-AA81-41016E208E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633FAA-B5EA-C54D-A18B-17F16CA5F110}"/>
              </a:ext>
            </a:extLst>
          </p:cNvPr>
          <p:cNvSpPr>
            <a:spLocks noGrp="1"/>
          </p:cNvSpPr>
          <p:nvPr>
            <p:ph type="sldNum" sz="quarter" idx="12"/>
          </p:nvPr>
        </p:nvSpPr>
        <p:spPr>
          <a:xfrm>
            <a:off x="838200" y="6005974"/>
            <a:ext cx="2670958"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297122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C8BA86-4F41-AF40-BBD9-45DCB3C336DD}"/>
              </a:ext>
            </a:extLst>
          </p:cNvPr>
          <p:cNvSpPr>
            <a:spLocks noGrp="1"/>
          </p:cNvSpPr>
          <p:nvPr>
            <p:ph type="title"/>
          </p:nvPr>
        </p:nvSpPr>
        <p:spPr>
          <a:xfrm>
            <a:off x="0" y="-1538831"/>
            <a:ext cx="10515600" cy="1325563"/>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7AE991BC-E157-B340-860E-81A4EBD04B2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26805CF-1707-5749-8109-20FA44953EE0}"/>
              </a:ext>
            </a:extLst>
          </p:cNvPr>
          <p:cNvSpPr>
            <a:spLocks noGrp="1"/>
          </p:cNvSpPr>
          <p:nvPr>
            <p:ph type="sldNum" sz="quarter" idx="12"/>
          </p:nvPr>
        </p:nvSpPr>
        <p:spPr>
          <a:xfrm>
            <a:off x="838200" y="6004322"/>
            <a:ext cx="2605644"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69474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4A1-6207-5141-AAB1-9A7630D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9F95B-0887-9F4F-BA1C-0B9CBE5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15B1-8A32-AB43-82F2-51A60BC2E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FC3D973-68F9-5B46-A3D8-B7AF20B00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AA68CE-A588-FE4D-9C1E-5BE4A1A82F81}"/>
              </a:ext>
            </a:extLst>
          </p:cNvPr>
          <p:cNvSpPr>
            <a:spLocks noGrp="1"/>
          </p:cNvSpPr>
          <p:nvPr>
            <p:ph type="sldNum" sz="quarter" idx="12"/>
          </p:nvPr>
        </p:nvSpPr>
        <p:spPr>
          <a:xfrm>
            <a:off x="838200" y="6004323"/>
            <a:ext cx="2670958"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294833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5185-7056-B946-8F27-7890BB2A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AF3B6-3151-9346-B00D-EBED7ED75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A5EF208-3C62-3840-A816-A69F27E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B0C1DD0-6624-6048-953E-41055A0D34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4C492C-9027-2B43-9637-56046A0631C2}"/>
              </a:ext>
            </a:extLst>
          </p:cNvPr>
          <p:cNvSpPr>
            <a:spLocks noGrp="1"/>
          </p:cNvSpPr>
          <p:nvPr>
            <p:ph type="sldNum" sz="quarter" idx="12"/>
          </p:nvPr>
        </p:nvSpPr>
        <p:spPr>
          <a:xfrm>
            <a:off x="838200" y="6004323"/>
            <a:ext cx="2676896"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212840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C199-4655-F541-83EE-721E1D086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5445D78-BC86-6C4A-8173-07BC8BF4F06C}"/>
              </a:ext>
            </a:extLst>
          </p:cNvPr>
          <p:cNvSpPr>
            <a:spLocks noGrp="1"/>
          </p:cNvSpPr>
          <p:nvPr>
            <p:ph type="body" idx="1"/>
          </p:nvPr>
        </p:nvSpPr>
        <p:spPr>
          <a:xfrm>
            <a:off x="838200" y="1825625"/>
            <a:ext cx="10515600" cy="3992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989E362-4DC4-BA42-AD46-DCFCBF72CE19}"/>
              </a:ext>
            </a:extLst>
          </p:cNvPr>
          <p:cNvSpPr>
            <a:spLocks noGrp="1"/>
          </p:cNvSpPr>
          <p:nvPr>
            <p:ph type="ftr" sz="quarter" idx="3"/>
          </p:nvPr>
        </p:nvSpPr>
        <p:spPr>
          <a:xfrm>
            <a:off x="4038600" y="600432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5AB465-CD1B-7A41-8A74-7F4A07B23239}"/>
              </a:ext>
            </a:extLst>
          </p:cNvPr>
          <p:cNvSpPr>
            <a:spLocks noGrp="1"/>
          </p:cNvSpPr>
          <p:nvPr>
            <p:ph type="sldNum" sz="quarter" idx="4"/>
          </p:nvPr>
        </p:nvSpPr>
        <p:spPr>
          <a:xfrm>
            <a:off x="838200" y="600432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AFF7-6653-6A4D-A979-64D2F5BECA26}" type="slidenum">
              <a:rPr lang="en-US" smtClean="0"/>
              <a:pPr/>
              <a:t>‹#›</a:t>
            </a:fld>
            <a:endParaRPr lang="en-US" dirty="0"/>
          </a:p>
        </p:txBody>
      </p:sp>
      <p:pic>
        <p:nvPicPr>
          <p:cNvPr id="12" name="Picture 11">
            <a:extLst>
              <a:ext uri="{FF2B5EF4-FFF2-40B4-BE49-F238E27FC236}">
                <a16:creationId xmlns:a16="http://schemas.microsoft.com/office/drawing/2014/main" id="{6A0032F1-0121-BE4C-B781-236291AD7975}"/>
              </a:ext>
            </a:extLst>
          </p:cNvPr>
          <p:cNvPicPr>
            <a:picLocks noChangeAspect="1"/>
          </p:cNvPicPr>
          <p:nvPr userDrawn="1"/>
        </p:nvPicPr>
        <p:blipFill>
          <a:blip r:embed="rId13"/>
          <a:srcRect t="4530" b="4530"/>
          <a:stretch/>
        </p:blipFill>
        <p:spPr>
          <a:xfrm>
            <a:off x="9022846" y="5946775"/>
            <a:ext cx="2695388" cy="487282"/>
          </a:xfrm>
          <a:prstGeom prst="rect">
            <a:avLst/>
          </a:prstGeom>
        </p:spPr>
      </p:pic>
    </p:spTree>
    <p:extLst>
      <p:ext uri="{BB962C8B-B14F-4D97-AF65-F5344CB8AC3E}">
        <p14:creationId xmlns:p14="http://schemas.microsoft.com/office/powerpoint/2010/main" val="2207130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cap="all" baseline="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jj117@mailbox.sc.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EADB29-F1FD-C620-575F-61E27D58504E}"/>
              </a:ext>
            </a:extLst>
          </p:cNvPr>
          <p:cNvSpPr txBox="1">
            <a:spLocks noGrp="1"/>
          </p:cNvSpPr>
          <p:nvPr>
            <p:ph type="title" idx="4294967295"/>
          </p:nvPr>
        </p:nvSpPr>
        <p:spPr>
          <a:xfrm>
            <a:off x="1323107" y="836401"/>
            <a:ext cx="9906001"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Supporting and Engaging First-Generation Students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in High Impact Practices</a:t>
            </a:r>
          </a:p>
        </p:txBody>
      </p:sp>
      <p:sp>
        <p:nvSpPr>
          <p:cNvPr id="3" name="Subtitle 2">
            <a:extLst>
              <a:ext uri="{FF2B5EF4-FFF2-40B4-BE49-F238E27FC236}">
                <a16:creationId xmlns:a16="http://schemas.microsoft.com/office/drawing/2014/main" id="{8B96A461-863C-424F-BAE7-45F2ACA74C3E}"/>
              </a:ext>
            </a:extLst>
          </p:cNvPr>
          <p:cNvSpPr>
            <a:spLocks noGrp="1"/>
          </p:cNvSpPr>
          <p:nvPr>
            <p:ph type="subTitle" idx="1"/>
          </p:nvPr>
        </p:nvSpPr>
        <p:spPr>
          <a:xfrm>
            <a:off x="1408544" y="2494810"/>
            <a:ext cx="9268692" cy="1655762"/>
          </a:xfrm>
        </p:spPr>
        <p:txBody>
          <a:bodyPr>
            <a:noAutofit/>
          </a:bodyPr>
          <a:lstStyle/>
          <a:p>
            <a:r>
              <a:rPr lang="en-US" sz="3000" dirty="0">
                <a:latin typeface="Arial Rounded MT Bold" panose="020F0704030504030204" pitchFamily="34" charset="0"/>
              </a:rPr>
              <a:t>First-Generation Symposium </a:t>
            </a:r>
          </a:p>
          <a:p>
            <a:r>
              <a:rPr lang="en-US" sz="3000" dirty="0">
                <a:latin typeface="Arial Rounded MT Bold" panose="020F0704030504030204" pitchFamily="34" charset="0"/>
              </a:rPr>
              <a:t>Friday, March 27, 2026</a:t>
            </a:r>
          </a:p>
          <a:p>
            <a:r>
              <a:rPr lang="en-US" sz="3000" dirty="0">
                <a:latin typeface="Arial Rounded MT Bold" panose="020F0704030504030204" pitchFamily="34" charset="0"/>
              </a:rPr>
              <a:t>Jamil D. Johnson, Ph.D.</a:t>
            </a:r>
          </a:p>
        </p:txBody>
      </p:sp>
    </p:spTree>
    <p:extLst>
      <p:ext uri="{BB962C8B-B14F-4D97-AF65-F5344CB8AC3E}">
        <p14:creationId xmlns:p14="http://schemas.microsoft.com/office/powerpoint/2010/main" val="358700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57505-7FEF-47FE-1427-140E2C7FF449}"/>
            </a:ext>
          </a:extLst>
        </p:cNvPr>
        <p:cNvGrpSpPr/>
        <p:nvPr/>
      </p:nvGrpSpPr>
      <p:grpSpPr>
        <a:xfrm>
          <a:off x="0" y="0"/>
          <a:ext cx="0" cy="0"/>
          <a:chOff x="0" y="0"/>
          <a:chExt cx="0" cy="0"/>
        </a:xfrm>
      </p:grpSpPr>
      <p:pic>
        <p:nvPicPr>
          <p:cNvPr id="4" name="Picture 3" descr="Image Community Cultural Wealth Model (Yosso, 2005)">
            <a:extLst>
              <a:ext uri="{FF2B5EF4-FFF2-40B4-BE49-F238E27FC236}">
                <a16:creationId xmlns:a16="http://schemas.microsoft.com/office/drawing/2014/main" id="{9B4807DB-6765-95AC-B53B-9A63A13B37F8}"/>
              </a:ext>
            </a:extLst>
          </p:cNvPr>
          <p:cNvPicPr>
            <a:picLocks noChangeAspect="1"/>
          </p:cNvPicPr>
          <p:nvPr/>
        </p:nvPicPr>
        <p:blipFill>
          <a:blip r:embed="rId2"/>
          <a:stretch>
            <a:fillRect/>
          </a:stretch>
        </p:blipFill>
        <p:spPr>
          <a:xfrm>
            <a:off x="264824" y="327746"/>
            <a:ext cx="11557721" cy="5596399"/>
          </a:xfrm>
          <a:prstGeom prst="rect">
            <a:avLst/>
          </a:prstGeom>
        </p:spPr>
      </p:pic>
      <p:sp>
        <p:nvSpPr>
          <p:cNvPr id="2" name="Title 1" hidden="1">
            <a:extLst>
              <a:ext uri="{FF2B5EF4-FFF2-40B4-BE49-F238E27FC236}">
                <a16:creationId xmlns:a16="http://schemas.microsoft.com/office/drawing/2014/main" id="{1861B703-3E5E-AA6C-09C3-DEE8F072DAF2}"/>
              </a:ext>
            </a:extLst>
          </p:cNvPr>
          <p:cNvSpPr>
            <a:spLocks noGrp="1"/>
          </p:cNvSpPr>
          <p:nvPr>
            <p:ph type="title"/>
          </p:nvPr>
        </p:nvSpPr>
        <p:spPr>
          <a:xfrm>
            <a:off x="701040" y="271073"/>
            <a:ext cx="10515600" cy="1325563"/>
          </a:xfrm>
        </p:spPr>
        <p:txBody>
          <a:bodyPr vert="horz" lIns="91440" tIns="45720" rIns="91440" bIns="45720" rtlCol="0" anchor="b">
            <a:normAutofit/>
          </a:bodyPr>
          <a:lstStyle/>
          <a:p>
            <a:r>
              <a:rPr lang="en-US" cap="none" dirty="0"/>
              <a:t>Community Cultural Wealth Mode Image</a:t>
            </a:r>
          </a:p>
        </p:txBody>
      </p:sp>
    </p:spTree>
    <p:extLst>
      <p:ext uri="{BB962C8B-B14F-4D97-AF65-F5344CB8AC3E}">
        <p14:creationId xmlns:p14="http://schemas.microsoft.com/office/powerpoint/2010/main" val="210623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26C32-AC47-0030-68B3-9BA4CC5AE82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E3C49C0-0B98-8515-CB55-36CBF50C89C4}"/>
              </a:ext>
            </a:extLst>
          </p:cNvPr>
          <p:cNvSpPr txBox="1">
            <a:spLocks noGrp="1"/>
          </p:cNvSpPr>
          <p:nvPr>
            <p:ph type="title" idx="4294967295"/>
          </p:nvPr>
        </p:nvSpPr>
        <p:spPr>
          <a:xfrm>
            <a:off x="217053" y="340505"/>
            <a:ext cx="11397674"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Community Cultural Wealth (</a:t>
            </a:r>
            <a:r>
              <a:rPr kumimoji="0" lang="en-US" sz="2000" b="0" i="0" u="none" strike="noStrike" kern="1200" cap="none" spc="0" normalizeH="0" baseline="0" noProof="0" dirty="0" err="1">
                <a:ln>
                  <a:noFill/>
                </a:ln>
                <a:solidFill>
                  <a:schemeClr val="tx1"/>
                </a:solidFill>
                <a:effectLst/>
                <a:uLnTx/>
                <a:uFillTx/>
                <a:latin typeface="Arial Rounded MT Bold" panose="020F0704030504030204" pitchFamily="34" charset="0"/>
                <a:ea typeface="+mn-ea"/>
                <a:cs typeface="+mn-cs"/>
              </a:rPr>
              <a:t>Yosso</a:t>
            </a:r>
            <a:r>
              <a:rPr kumimoji="0" lang="en-US" sz="20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 2005) - 1</a:t>
            </a:r>
          </a:p>
        </p:txBody>
      </p:sp>
      <p:sp>
        <p:nvSpPr>
          <p:cNvPr id="8" name="TextBox 7">
            <a:extLst>
              <a:ext uri="{FF2B5EF4-FFF2-40B4-BE49-F238E27FC236}">
                <a16:creationId xmlns:a16="http://schemas.microsoft.com/office/drawing/2014/main" id="{731E6292-12E6-72D8-34E8-856C88B22C87}"/>
              </a:ext>
            </a:extLst>
          </p:cNvPr>
          <p:cNvSpPr txBox="1"/>
          <p:nvPr/>
        </p:nvSpPr>
        <p:spPr>
          <a:xfrm>
            <a:off x="443344" y="740615"/>
            <a:ext cx="11397674" cy="6740307"/>
          </a:xfrm>
          <a:prstGeom prst="rect">
            <a:avLst/>
          </a:prstGeom>
          <a:noFill/>
        </p:spPr>
        <p:txBody>
          <a:bodyPr wrap="square">
            <a:spAutoFit/>
          </a:bodyPr>
          <a:lstStyle/>
          <a:p>
            <a:r>
              <a:rPr lang="en-US" b="1" u="sng" dirty="0">
                <a:latin typeface="Arial Rounded MT Bold" panose="020F0704030504030204" pitchFamily="34" charset="0"/>
              </a:rPr>
              <a:t>Social capital - </a:t>
            </a:r>
            <a:r>
              <a:rPr lang="en-US" b="1" dirty="0">
                <a:latin typeface="Arial Rounded MT Bold" panose="020F0704030504030204" pitchFamily="34" charset="0"/>
              </a:rPr>
              <a:t>Networks of support </a:t>
            </a:r>
          </a:p>
          <a:p>
            <a:r>
              <a:rPr lang="en-US" dirty="0">
                <a:latin typeface="Arial Rounded MT Bold" panose="020F0704030504030204" pitchFamily="34" charset="0"/>
              </a:rPr>
              <a:t>	Across the board, first-generation students consistently noted TRIO Center, First-	Generation Center, Center for Student Engagement, Student Success Center 	(specifically SI support), Peer Mentors (and related roles) as strong forms of social 	support. </a:t>
            </a:r>
          </a:p>
          <a:p>
            <a:endParaRPr lang="en-US" u="sng" dirty="0">
              <a:latin typeface="Arial Rounded MT Bold" panose="020F0704030504030204" pitchFamily="34" charset="0"/>
            </a:endParaRPr>
          </a:p>
          <a:p>
            <a:r>
              <a:rPr lang="en-US" b="1" u="sng" dirty="0">
                <a:latin typeface="Arial Rounded MT Bold" panose="020F0704030504030204" pitchFamily="34" charset="0"/>
              </a:rPr>
              <a:t>Cultural capital </a:t>
            </a:r>
            <a:r>
              <a:rPr lang="en-US" b="1" dirty="0">
                <a:latin typeface="Arial Rounded MT Bold" panose="020F0704030504030204" pitchFamily="34" charset="0"/>
              </a:rPr>
              <a:t>- Knowledge, knowing how the (system) of education works. These skills are </a:t>
            </a:r>
            <a:r>
              <a:rPr lang="en-US" b="1" u="sng" dirty="0">
                <a:latin typeface="Arial Rounded MT Bold" panose="020F0704030504030204" pitchFamily="34" charset="0"/>
              </a:rPr>
              <a:t>acquired</a:t>
            </a:r>
            <a:r>
              <a:rPr lang="en-US" b="1" dirty="0">
                <a:latin typeface="Arial Rounded MT Bold" panose="020F0704030504030204" pitchFamily="34" charset="0"/>
              </a:rPr>
              <a:t> through experiences (i.e., Study Abroad, Undergraduate Research) </a:t>
            </a:r>
          </a:p>
          <a:p>
            <a:r>
              <a:rPr lang="en-US" dirty="0">
                <a:latin typeface="Arial Rounded MT Bold" panose="020F0704030504030204" pitchFamily="34" charset="0"/>
              </a:rPr>
              <a:t>	Across the board, first-generation students highlight the role and influence of peers, staff, 	and faculty. **Impact/mentoring**</a:t>
            </a:r>
          </a:p>
          <a:p>
            <a:endParaRPr lang="en-US" dirty="0">
              <a:latin typeface="Arial Rounded MT Bold" panose="020F0704030504030204" pitchFamily="34" charset="0"/>
            </a:endParaRPr>
          </a:p>
          <a:p>
            <a:r>
              <a:rPr lang="en-US" dirty="0">
                <a:solidFill>
                  <a:srgbClr val="000000"/>
                </a:solidFill>
                <a:latin typeface="Arial Rounded MT Bold" panose="020F0704030504030204" pitchFamily="34" charset="0"/>
                <a:ea typeface="Arial Rounded"/>
                <a:cs typeface="Arial Rounded"/>
                <a:sym typeface="Arial Rounded"/>
              </a:rPr>
              <a:t>Smartwater discusses their TRIO McNair (Undergraduate Research) experience: </a:t>
            </a:r>
          </a:p>
          <a:p>
            <a:endParaRPr lang="en-US" dirty="0">
              <a:solidFill>
                <a:srgbClr val="000000"/>
              </a:solidFill>
              <a:latin typeface="Arial Rounded MT Bold" panose="020F0704030504030204" pitchFamily="34" charset="0"/>
              <a:ea typeface="Arial Rounded"/>
              <a:cs typeface="Arial Rounded"/>
              <a:sym typeface="Arial Rounded"/>
            </a:endParaRPr>
          </a:p>
          <a:p>
            <a:r>
              <a:rPr lang="en-US" dirty="0">
                <a:solidFill>
                  <a:srgbClr val="000000"/>
                </a:solidFill>
                <a:latin typeface="Arial Rounded MT Bold" panose="020F0704030504030204" pitchFamily="34" charset="0"/>
                <a:ea typeface="Arial Rounded"/>
                <a:cs typeface="Arial Rounded"/>
                <a:sym typeface="Arial Rounded"/>
              </a:rPr>
              <a:t>	McNair, I feel like that program has actually helped me gain other experiences within campus, 	like being gaining my research assistant position in the lab which I would have never been 	able to do by myself if it wasn't for the McNair Program, which I am very fortunate to be part 	of. And now  wanting to go to graduate school especially because not that many people get 	exposed to that, I feel like that's fantastic. </a:t>
            </a:r>
          </a:p>
          <a:p>
            <a:endParaRPr lang="en-US" dirty="0">
              <a:solidFill>
                <a:srgbClr val="000000"/>
              </a:solidFill>
              <a:latin typeface="Arial Rounded MT Bold" panose="020F0704030504030204" pitchFamily="34" charset="0"/>
              <a:ea typeface="Arial Rounded"/>
              <a:cs typeface="Arial Rounded"/>
              <a:sym typeface="Arial Rounded"/>
            </a:endParaRPr>
          </a:p>
          <a:p>
            <a:r>
              <a:rPr lang="en-US" dirty="0">
                <a:solidFill>
                  <a:srgbClr val="000000"/>
                </a:solidFill>
                <a:latin typeface="Arial Rounded MT Bold" panose="020F0704030504030204" pitchFamily="34" charset="0"/>
                <a:ea typeface="Arial Rounded"/>
                <a:cs typeface="Arial Rounded"/>
                <a:sym typeface="Arial Rounded"/>
              </a:rPr>
              <a:t>Remember, advocate and support our students. </a:t>
            </a:r>
          </a:p>
          <a:p>
            <a:endParaRPr lang="en-US" dirty="0">
              <a:solidFill>
                <a:srgbClr val="000000"/>
              </a:solidFill>
              <a:latin typeface="Arial Rounded MT Bold" panose="020F0704030504030204" pitchFamily="34" charset="0"/>
              <a:ea typeface="Arial Rounded"/>
              <a:cs typeface="Arial Rounded"/>
              <a:sym typeface="Arial Rounded"/>
            </a:endParaRPr>
          </a:p>
          <a:p>
            <a:endParaRPr lang="en-US" dirty="0">
              <a:latin typeface="Arial Rounded MT Bold" panose="020F0704030504030204" pitchFamily="34" charset="0"/>
            </a:endParaRPr>
          </a:p>
          <a:p>
            <a:endParaRPr lang="en-US" u="sng" dirty="0">
              <a:latin typeface="Arial Rounded MT Bold" panose="020F0704030504030204" pitchFamily="34" charset="0"/>
            </a:endParaRPr>
          </a:p>
          <a:p>
            <a:endParaRPr lang="en-US" dirty="0">
              <a:latin typeface="Arial Rounded MT Bold" panose="020F0704030504030204" pitchFamily="34" charset="0"/>
            </a:endParaRPr>
          </a:p>
        </p:txBody>
      </p:sp>
    </p:spTree>
    <p:extLst>
      <p:ext uri="{BB962C8B-B14F-4D97-AF65-F5344CB8AC3E}">
        <p14:creationId xmlns:p14="http://schemas.microsoft.com/office/powerpoint/2010/main" val="56099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4346-7CF0-AB5F-576F-DABAC958F1F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E3DB7F0-8539-F8D3-9645-EBC32A8CC220}"/>
              </a:ext>
            </a:extLst>
          </p:cNvPr>
          <p:cNvSpPr txBox="1">
            <a:spLocks noGrp="1"/>
          </p:cNvSpPr>
          <p:nvPr>
            <p:ph type="title" idx="4294967295"/>
          </p:nvPr>
        </p:nvSpPr>
        <p:spPr>
          <a:xfrm>
            <a:off x="217053" y="340505"/>
            <a:ext cx="11397674"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Community Cultural Wealth (</a:t>
            </a:r>
            <a:r>
              <a:rPr kumimoji="0" lang="en-US" sz="2000" b="0" i="0" u="none" strike="noStrike" kern="1200" cap="none" spc="0" normalizeH="0" baseline="0" noProof="0" dirty="0" err="1">
                <a:ln>
                  <a:noFill/>
                </a:ln>
                <a:solidFill>
                  <a:schemeClr val="tx1"/>
                </a:solidFill>
                <a:effectLst/>
                <a:uLnTx/>
                <a:uFillTx/>
                <a:latin typeface="Arial Rounded MT Bold" panose="020F0704030504030204" pitchFamily="34" charset="0"/>
                <a:ea typeface="+mn-ea"/>
                <a:cs typeface="+mn-cs"/>
              </a:rPr>
              <a:t>Yosso</a:t>
            </a:r>
            <a:r>
              <a:rPr kumimoji="0" lang="en-US" sz="20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 2005) - 2</a:t>
            </a:r>
          </a:p>
        </p:txBody>
      </p:sp>
      <p:sp>
        <p:nvSpPr>
          <p:cNvPr id="8" name="TextBox 7">
            <a:extLst>
              <a:ext uri="{FF2B5EF4-FFF2-40B4-BE49-F238E27FC236}">
                <a16:creationId xmlns:a16="http://schemas.microsoft.com/office/drawing/2014/main" id="{6F616219-9592-AB94-B32E-A8222D5B23AA}"/>
              </a:ext>
            </a:extLst>
          </p:cNvPr>
          <p:cNvSpPr txBox="1"/>
          <p:nvPr/>
        </p:nvSpPr>
        <p:spPr>
          <a:xfrm>
            <a:off x="443344" y="740615"/>
            <a:ext cx="11397674" cy="5509200"/>
          </a:xfrm>
          <a:prstGeom prst="rect">
            <a:avLst/>
          </a:prstGeom>
          <a:noFill/>
        </p:spPr>
        <p:txBody>
          <a:bodyPr wrap="square">
            <a:spAutoFit/>
          </a:bodyPr>
          <a:lstStyle/>
          <a:p>
            <a:r>
              <a:rPr lang="en-US" sz="2200" b="1" u="sng" dirty="0">
                <a:latin typeface="Arial Rounded MT Bold" panose="020F0704030504030204" pitchFamily="34" charset="0"/>
              </a:rPr>
              <a:t>Familial Capital </a:t>
            </a:r>
            <a:r>
              <a:rPr lang="en-US" sz="2200" b="1" dirty="0">
                <a:latin typeface="Arial Rounded MT Bold" panose="020F0704030504030204" pitchFamily="34" charset="0"/>
              </a:rPr>
              <a:t>-  Cultural knowledge and emotional support from family members (beyond money), challenges (culture shock) </a:t>
            </a:r>
          </a:p>
          <a:p>
            <a:endParaRPr lang="en-US" sz="2200" dirty="0">
              <a:latin typeface="Arial Rounded MT Bold" panose="020F0704030504030204" pitchFamily="34" charset="0"/>
            </a:endParaRPr>
          </a:p>
          <a:p>
            <a:r>
              <a:rPr lang="en-US" sz="2200" dirty="0">
                <a:latin typeface="Arial Rounded MT Bold" panose="020F0704030504030204" pitchFamily="34" charset="0"/>
              </a:rPr>
              <a:t>James noted of his family and responsibilities: </a:t>
            </a:r>
          </a:p>
          <a:p>
            <a:r>
              <a:rPr lang="en-US" sz="2200" dirty="0">
                <a:latin typeface="Arial Rounded MT Bold" panose="020F0704030504030204" pitchFamily="34" charset="0"/>
              </a:rPr>
              <a:t>	Most students will get a bunch of help from their family, whereas I'm helping 	my family back home. I'm still doing other things and having responsibilities 	while up here and back home that many people on campus do not 	understand. </a:t>
            </a:r>
          </a:p>
          <a:p>
            <a:endParaRPr lang="en-US" sz="2200" dirty="0">
              <a:latin typeface="Arial Rounded MT Bold" panose="020F0704030504030204" pitchFamily="34" charset="0"/>
            </a:endParaRPr>
          </a:p>
          <a:p>
            <a:r>
              <a:rPr lang="en-US" sz="2200" dirty="0">
                <a:latin typeface="Arial Rounded MT Bold" panose="020F0704030504030204" pitchFamily="34" charset="0"/>
              </a:rPr>
              <a:t>**Our first-generation are working full-time positions and being full-time students** Do we understand that in financial aid? Bursar? Professors? </a:t>
            </a:r>
          </a:p>
          <a:p>
            <a:endParaRPr lang="en-US" sz="2200" dirty="0">
              <a:latin typeface="Arial Rounded MT Bold" panose="020F0704030504030204" pitchFamily="34" charset="0"/>
            </a:endParaRPr>
          </a:p>
          <a:p>
            <a:r>
              <a:rPr lang="en-US" sz="2200" b="1" u="sng" dirty="0">
                <a:latin typeface="Arial Rounded MT Bold" panose="020F0704030504030204" pitchFamily="34" charset="0"/>
              </a:rPr>
              <a:t>Linguistic Capital </a:t>
            </a:r>
            <a:r>
              <a:rPr lang="en-US" sz="2200" b="1" dirty="0">
                <a:latin typeface="Arial Rounded MT Bold" panose="020F0704030504030204" pitchFamily="34" charset="0"/>
              </a:rPr>
              <a:t>-  Intellectual and social skills through communication. </a:t>
            </a:r>
          </a:p>
          <a:p>
            <a:r>
              <a:rPr lang="en-US" sz="2200" dirty="0">
                <a:latin typeface="Arial Rounded MT Bold" panose="020F0704030504030204" pitchFamily="34" charset="0"/>
              </a:rPr>
              <a:t>Examples: In the classroom (for example), allow students to self-reflect and celebrate their own lived experiences (storytelling). </a:t>
            </a:r>
          </a:p>
          <a:p>
            <a:endParaRPr lang="en-US" sz="2200" dirty="0">
              <a:latin typeface="Arial Rounded MT Bold" panose="020F0704030504030204" pitchFamily="34" charset="0"/>
            </a:endParaRPr>
          </a:p>
        </p:txBody>
      </p:sp>
    </p:spTree>
    <p:extLst>
      <p:ext uri="{BB962C8B-B14F-4D97-AF65-F5344CB8AC3E}">
        <p14:creationId xmlns:p14="http://schemas.microsoft.com/office/powerpoint/2010/main" val="197968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5E4CD-6EE0-BC44-3D12-C8A8D1F65CB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6AB13D2-4ECF-D791-C485-E41FDDB45972}"/>
              </a:ext>
            </a:extLst>
          </p:cNvPr>
          <p:cNvSpPr txBox="1">
            <a:spLocks noGrp="1"/>
          </p:cNvSpPr>
          <p:nvPr>
            <p:ph type="title" idx="4294967295"/>
          </p:nvPr>
        </p:nvSpPr>
        <p:spPr>
          <a:xfrm>
            <a:off x="217053" y="340505"/>
            <a:ext cx="11397674"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Community Cultural Wealth (</a:t>
            </a:r>
            <a:r>
              <a:rPr kumimoji="0" lang="en-US" sz="2000" b="0" i="0" u="none" strike="noStrike" kern="1200" cap="none" spc="0" normalizeH="0" baseline="0" noProof="0" dirty="0" err="1">
                <a:ln>
                  <a:noFill/>
                </a:ln>
                <a:solidFill>
                  <a:schemeClr val="tx1"/>
                </a:solidFill>
                <a:effectLst/>
                <a:uLnTx/>
                <a:uFillTx/>
                <a:latin typeface="Arial Rounded MT Bold" panose="020F0704030504030204" pitchFamily="34" charset="0"/>
                <a:ea typeface="+mn-ea"/>
                <a:cs typeface="+mn-cs"/>
              </a:rPr>
              <a:t>Yosso</a:t>
            </a:r>
            <a:r>
              <a:rPr kumimoji="0" lang="en-US" sz="20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 2005) - 3</a:t>
            </a:r>
          </a:p>
        </p:txBody>
      </p:sp>
      <p:sp>
        <p:nvSpPr>
          <p:cNvPr id="8" name="TextBox 7">
            <a:extLst>
              <a:ext uri="{FF2B5EF4-FFF2-40B4-BE49-F238E27FC236}">
                <a16:creationId xmlns:a16="http://schemas.microsoft.com/office/drawing/2014/main" id="{914C8AF7-330F-94D3-CACC-14034D6E9AFE}"/>
              </a:ext>
            </a:extLst>
          </p:cNvPr>
          <p:cNvSpPr txBox="1"/>
          <p:nvPr/>
        </p:nvSpPr>
        <p:spPr>
          <a:xfrm>
            <a:off x="443344" y="740615"/>
            <a:ext cx="11397674" cy="5324535"/>
          </a:xfrm>
          <a:prstGeom prst="rect">
            <a:avLst/>
          </a:prstGeom>
          <a:noFill/>
        </p:spPr>
        <p:txBody>
          <a:bodyPr wrap="square">
            <a:spAutoFit/>
          </a:bodyPr>
          <a:lstStyle/>
          <a:p>
            <a:r>
              <a:rPr lang="en-US" sz="2000" b="1" u="sng" dirty="0">
                <a:latin typeface="Arial Rounded MT Bold" panose="020F0704030504030204" pitchFamily="34" charset="0"/>
              </a:rPr>
              <a:t>Navigational Capital </a:t>
            </a:r>
            <a:r>
              <a:rPr lang="en-US" sz="2000" b="1" dirty="0">
                <a:latin typeface="Arial Rounded MT Bold" panose="020F0704030504030204" pitchFamily="34" charset="0"/>
              </a:rPr>
              <a:t>– how students navigate systemic barriers, discrimination, or unsupportive environments. Navigating chilly (campus climates)</a:t>
            </a:r>
            <a:r>
              <a:rPr lang="en-US" sz="2000" b="1" i="1" dirty="0">
                <a:latin typeface="Arial Rounded MT Bold" panose="020F0704030504030204" pitchFamily="34" charset="0"/>
              </a:rPr>
              <a:t>, </a:t>
            </a:r>
            <a:r>
              <a:rPr lang="en-US" sz="2000" b="1" dirty="0">
                <a:latin typeface="Arial Rounded MT Bold" panose="020F0704030504030204" pitchFamily="34" charset="0"/>
              </a:rPr>
              <a:t>sense of belonging (fit)</a:t>
            </a:r>
          </a:p>
          <a:p>
            <a:endParaRPr lang="en-US" sz="2000" dirty="0">
              <a:latin typeface="Arial Rounded MT Bold" panose="020F0704030504030204" pitchFamily="34" charset="0"/>
            </a:endParaRPr>
          </a:p>
          <a:p>
            <a:r>
              <a:rPr lang="en-US" sz="2000" dirty="0">
                <a:latin typeface="Arial Rounded MT Bold" panose="020F0704030504030204" pitchFamily="34" charset="0"/>
              </a:rPr>
              <a:t>Jason discusses his experiences as a student in a specific major: </a:t>
            </a:r>
          </a:p>
          <a:p>
            <a:endParaRPr lang="en-US" sz="2000" b="1" u="sng" dirty="0">
              <a:latin typeface="Arial Rounded MT Bold" panose="020F0704030504030204" pitchFamily="34" charset="0"/>
            </a:endParaRPr>
          </a:p>
          <a:p>
            <a:r>
              <a:rPr lang="en-US" sz="2000" dirty="0">
                <a:latin typeface="Arial Rounded MT Bold" panose="020F0704030504030204" pitchFamily="34" charset="0"/>
              </a:rPr>
              <a:t>	Maybe improve the diversity within classrooms. I'm not sure how it is in other 	colleges, but in business school, I'm like, one of three, one of two black people in 	the entire lecture. So, you know, it kind of feels like, </a:t>
            </a:r>
            <a:r>
              <a:rPr lang="en-US" sz="2000" i="1" dirty="0">
                <a:latin typeface="Arial Rounded MT Bold" panose="020F0704030504030204" pitchFamily="34" charset="0"/>
              </a:rPr>
              <a:t>Where is Waldo sometimes, you 	know, you just looking around you, just trying to find somebody that looks like you</a:t>
            </a:r>
            <a:r>
              <a:rPr lang="en-US" sz="2000" dirty="0">
                <a:latin typeface="Arial Rounded MT Bold" panose="020F0704030504030204" pitchFamily="34" charset="0"/>
              </a:rPr>
              <a:t>. 	I guess, because sometimes it feels like everybody's friends besides you, and then 	that feels like you just being excluded. </a:t>
            </a:r>
          </a:p>
          <a:p>
            <a:endParaRPr lang="en-US" sz="2000" dirty="0">
              <a:latin typeface="Arial Rounded MT Bold" panose="020F0704030504030204" pitchFamily="34" charset="0"/>
            </a:endParaRPr>
          </a:p>
          <a:p>
            <a:endParaRPr lang="en-US" sz="2000" dirty="0">
              <a:latin typeface="Arial Rounded MT Bold" panose="020F0704030504030204" pitchFamily="34" charset="0"/>
            </a:endParaRPr>
          </a:p>
          <a:p>
            <a:r>
              <a:rPr lang="en-US" sz="2000" dirty="0">
                <a:latin typeface="Arial Rounded MT Bold" panose="020F0704030504030204" pitchFamily="34" charset="0"/>
              </a:rPr>
              <a:t>This starts here, at a First-Generation Symposium but also other aspects in the system of higher education (New Faculty Orientation, Center for Teaching and Learning). </a:t>
            </a:r>
          </a:p>
          <a:p>
            <a:endParaRPr lang="en-US" sz="2000" b="1" u="sng" dirty="0">
              <a:latin typeface="Arial Rounded MT Bold" panose="020F0704030504030204" pitchFamily="34" charset="0"/>
            </a:endParaRPr>
          </a:p>
          <a:p>
            <a:endParaRPr lang="en-US" sz="2000" b="1" u="sng" dirty="0">
              <a:latin typeface="Arial Rounded MT Bold" panose="020F0704030504030204" pitchFamily="34" charset="0"/>
            </a:endParaRPr>
          </a:p>
        </p:txBody>
      </p:sp>
    </p:spTree>
    <p:extLst>
      <p:ext uri="{BB962C8B-B14F-4D97-AF65-F5344CB8AC3E}">
        <p14:creationId xmlns:p14="http://schemas.microsoft.com/office/powerpoint/2010/main" val="359459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B87DA-8855-604F-9D0E-93C82E333A7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4216903-379F-C154-47A5-58A4FCB94C3B}"/>
              </a:ext>
            </a:extLst>
          </p:cNvPr>
          <p:cNvSpPr txBox="1">
            <a:spLocks noGrp="1"/>
          </p:cNvSpPr>
          <p:nvPr>
            <p:ph type="title" idx="4294967295"/>
          </p:nvPr>
        </p:nvSpPr>
        <p:spPr>
          <a:xfrm>
            <a:off x="217053" y="340505"/>
            <a:ext cx="11397674"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Community Cultural Wealth (</a:t>
            </a:r>
            <a:r>
              <a:rPr kumimoji="0" lang="en-US" sz="2000" b="0" i="0" u="none" strike="noStrike" kern="1200" cap="none" spc="0" normalizeH="0" baseline="0" noProof="0" dirty="0" err="1">
                <a:ln>
                  <a:noFill/>
                </a:ln>
                <a:solidFill>
                  <a:schemeClr val="tx1"/>
                </a:solidFill>
                <a:effectLst/>
                <a:uLnTx/>
                <a:uFillTx/>
                <a:latin typeface="Arial Rounded MT Bold" panose="020F0704030504030204" pitchFamily="34" charset="0"/>
                <a:ea typeface="+mn-ea"/>
                <a:cs typeface="+mn-cs"/>
              </a:rPr>
              <a:t>Yosso</a:t>
            </a:r>
            <a:r>
              <a:rPr kumimoji="0" lang="en-US" sz="20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 2005) - 4</a:t>
            </a:r>
          </a:p>
        </p:txBody>
      </p:sp>
      <p:sp>
        <p:nvSpPr>
          <p:cNvPr id="8" name="TextBox 7">
            <a:extLst>
              <a:ext uri="{FF2B5EF4-FFF2-40B4-BE49-F238E27FC236}">
                <a16:creationId xmlns:a16="http://schemas.microsoft.com/office/drawing/2014/main" id="{42B00D4C-D283-DC17-685F-55678155E33B}"/>
              </a:ext>
            </a:extLst>
          </p:cNvPr>
          <p:cNvSpPr txBox="1"/>
          <p:nvPr/>
        </p:nvSpPr>
        <p:spPr>
          <a:xfrm>
            <a:off x="443344" y="740615"/>
            <a:ext cx="11397674" cy="4708981"/>
          </a:xfrm>
          <a:prstGeom prst="rect">
            <a:avLst/>
          </a:prstGeom>
          <a:noFill/>
        </p:spPr>
        <p:txBody>
          <a:bodyPr wrap="square">
            <a:spAutoFit/>
          </a:bodyPr>
          <a:lstStyle/>
          <a:p>
            <a:r>
              <a:rPr lang="en-US" sz="2000" b="1" u="sng" dirty="0">
                <a:latin typeface="Arial Rounded MT Bold" panose="020F0704030504030204" pitchFamily="34" charset="0"/>
              </a:rPr>
              <a:t>Aspirational Capital </a:t>
            </a:r>
            <a:r>
              <a:rPr lang="en-US" sz="2000" b="1" dirty="0">
                <a:latin typeface="Arial Rounded MT Bold" panose="020F0704030504030204" pitchFamily="34" charset="0"/>
              </a:rPr>
              <a:t>– Ability to maintain dreams for the future, even when barriers or perceived barriers are present. </a:t>
            </a:r>
          </a:p>
          <a:p>
            <a:endParaRPr lang="en-US" sz="2000" dirty="0">
              <a:latin typeface="Arial Rounded MT Bold" panose="020F0704030504030204" pitchFamily="34" charset="0"/>
            </a:endParaRPr>
          </a:p>
          <a:p>
            <a:r>
              <a:rPr lang="en-US" sz="2000" dirty="0">
                <a:latin typeface="Arial Rounded MT Bold" panose="020F0704030504030204" pitchFamily="34" charset="0"/>
              </a:rPr>
              <a:t>James discusses his academic aspirations: </a:t>
            </a:r>
          </a:p>
          <a:p>
            <a:r>
              <a:rPr lang="en-US" sz="2000" dirty="0">
                <a:latin typeface="Arial Rounded MT Bold" panose="020F0704030504030204" pitchFamily="34" charset="0"/>
              </a:rPr>
              <a:t>	Not dropping out yet. I'd say I know a couple people who ain't even finished they 	first semester. I know I failed a couple of tests, and I was like, I don't know if college 	is for me. But I’m still doing it, for me and for my family. Im still here! </a:t>
            </a:r>
          </a:p>
          <a:p>
            <a:endParaRPr lang="en-US" sz="2000" dirty="0">
              <a:latin typeface="Arial Rounded MT Bold" panose="020F0704030504030204" pitchFamily="34" charset="0"/>
            </a:endParaRPr>
          </a:p>
          <a:p>
            <a:r>
              <a:rPr lang="en-US" sz="2000" b="1" u="sng" dirty="0">
                <a:latin typeface="Arial Rounded MT Bold" panose="020F0704030504030204" pitchFamily="34" charset="0"/>
              </a:rPr>
              <a:t>Resistance Capital </a:t>
            </a:r>
            <a:r>
              <a:rPr lang="en-US" sz="2000" b="1" dirty="0">
                <a:latin typeface="Arial Rounded MT Bold" panose="020F0704030504030204" pitchFamily="34" charset="0"/>
              </a:rPr>
              <a:t>– Knowledge and skills developed by challenging inequality. </a:t>
            </a:r>
          </a:p>
          <a:p>
            <a:r>
              <a:rPr lang="en-US" sz="2000" b="1" dirty="0">
                <a:latin typeface="Arial Rounded MT Bold" panose="020F0704030504030204" pitchFamily="34" charset="0"/>
              </a:rPr>
              <a:t>Ivory discusses her experiences navigating a STEM major. </a:t>
            </a:r>
          </a:p>
          <a:p>
            <a:r>
              <a:rPr lang="en-US" sz="2000" dirty="0">
                <a:latin typeface="Arial Rounded MT Bold" panose="020F0704030504030204" pitchFamily="34" charset="0"/>
              </a:rPr>
              <a:t>	Being a black woman in STEM like you're in this area where there's a lot of white 	males, and they just look at you like, </a:t>
            </a:r>
            <a:r>
              <a:rPr lang="en-US" sz="2000" i="1" dirty="0">
                <a:latin typeface="Arial Rounded MT Bold" panose="020F0704030504030204" pitchFamily="34" charset="0"/>
              </a:rPr>
              <a:t>Oh, you're not supposed to be here. Or t	hey act like you don't know what you're talking about</a:t>
            </a:r>
            <a:r>
              <a:rPr lang="en-US" sz="2000" dirty="0">
                <a:latin typeface="Arial Rounded MT Bold" panose="020F0704030504030204" pitchFamily="34" charset="0"/>
              </a:rPr>
              <a:t>, when, in reality you do! I think 	it’s important for just POC (People of Color) in general, women in general, 	You’re 	not going to put me out of here, I'm going to be here and be successful!” </a:t>
            </a:r>
          </a:p>
        </p:txBody>
      </p:sp>
    </p:spTree>
    <p:extLst>
      <p:ext uri="{BB962C8B-B14F-4D97-AF65-F5344CB8AC3E}">
        <p14:creationId xmlns:p14="http://schemas.microsoft.com/office/powerpoint/2010/main" val="7329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85A56A6B-3CFD-4880-21F2-1304FBFB495B}"/>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2B042254-6D99-976E-61ED-06C5BA433CD8}"/>
              </a:ext>
            </a:extLst>
          </p:cNvPr>
          <p:cNvSpPr txBox="1"/>
          <p:nvPr/>
        </p:nvSpPr>
        <p:spPr>
          <a:xfrm>
            <a:off x="524509" y="465285"/>
            <a:ext cx="11048655" cy="5262939"/>
          </a:xfrm>
          <a:prstGeom prst="rect">
            <a:avLst/>
          </a:prstGeom>
          <a:noFill/>
          <a:ln>
            <a:noFill/>
          </a:ln>
        </p:spPr>
        <p:txBody>
          <a:bodyPr spcFirstLastPara="1" wrap="square" lIns="91433" tIns="45700" rIns="91433" bIns="45700" anchor="t" anchorCtr="0">
            <a:spAutoFit/>
          </a:bodyPr>
          <a:lstStyle/>
          <a:p>
            <a:pPr algn="ctr"/>
            <a:r>
              <a:rPr lang="en-US" sz="2800" dirty="0">
                <a:solidFill>
                  <a:srgbClr val="000000"/>
                </a:solidFill>
                <a:latin typeface="Arial Rounded MT Bold" panose="020F0704030504030204" pitchFamily="34" charset="0"/>
                <a:ea typeface="Arial Rounded"/>
                <a:cs typeface="Arial Rounded"/>
                <a:sym typeface="Arial Rounded"/>
              </a:rPr>
              <a:t>Practices to Increase First-Generation Student Engagement</a:t>
            </a:r>
          </a:p>
          <a:p>
            <a:pPr algn="ctr"/>
            <a:endParaRPr lang="en-US" sz="2800" dirty="0">
              <a:solidFill>
                <a:srgbClr val="000000"/>
              </a:solidFill>
              <a:latin typeface="Arial Rounded MT Bold" panose="020F0704030504030204" pitchFamily="34" charset="0"/>
              <a:ea typeface="Arial Rounded"/>
              <a:cs typeface="Arial Rounded"/>
              <a:sym typeface="Arial Rounded"/>
            </a:endParaRPr>
          </a:p>
          <a:p>
            <a:pPr marL="342900" indent="-342900">
              <a:buFont typeface="Arial" panose="020B0604020202020204" pitchFamily="34" charset="0"/>
              <a:buChar char="•"/>
            </a:pPr>
            <a:r>
              <a:rPr lang="en-US" sz="2800" dirty="0">
                <a:solidFill>
                  <a:srgbClr val="000000"/>
                </a:solidFill>
                <a:latin typeface="Arial Rounded MT Bold" panose="020F0704030504030204" pitchFamily="34" charset="0"/>
                <a:ea typeface="Arial Rounded"/>
                <a:cs typeface="Arial Rounded"/>
                <a:sym typeface="Arial Rounded"/>
              </a:rPr>
              <a:t>Identify intentional ways to increase the engagement.</a:t>
            </a:r>
          </a:p>
          <a:p>
            <a:pPr marL="342900" indent="-342900">
              <a:buFont typeface="Arial" panose="020B0604020202020204" pitchFamily="34" charset="0"/>
              <a:buChar char="•"/>
            </a:pPr>
            <a:r>
              <a:rPr lang="en-US" sz="2800" dirty="0">
                <a:solidFill>
                  <a:srgbClr val="000000"/>
                </a:solidFill>
                <a:latin typeface="Arial Rounded MT Bold" panose="020F0704030504030204" pitchFamily="34" charset="0"/>
                <a:ea typeface="Arial Rounded"/>
                <a:cs typeface="Arial Rounded"/>
                <a:sym typeface="Arial Rounded"/>
              </a:rPr>
              <a:t>Go to the students. It is one thing to pass out a flyer but go their organizational meetings (do not send a template email). </a:t>
            </a:r>
          </a:p>
          <a:p>
            <a:pPr marL="342900" indent="-342900">
              <a:buFont typeface="Arial" panose="020B0604020202020204" pitchFamily="34" charset="0"/>
              <a:buChar char="•"/>
            </a:pPr>
            <a:r>
              <a:rPr lang="en-US" sz="2800" dirty="0">
                <a:solidFill>
                  <a:srgbClr val="000000"/>
                </a:solidFill>
                <a:latin typeface="Arial Rounded MT Bold" panose="020F0704030504030204" pitchFamily="34" charset="0"/>
                <a:ea typeface="Arial Rounded"/>
                <a:cs typeface="Arial Rounded"/>
                <a:sym typeface="Arial Rounded"/>
              </a:rPr>
              <a:t>Highlight (the invisible) narratives of those who have participated in high-impact practices so that potential students see themselves in the story. </a:t>
            </a:r>
          </a:p>
          <a:p>
            <a:pPr marL="342900" indent="-342900">
              <a:buFont typeface="Arial" panose="020B0604020202020204" pitchFamily="34" charset="0"/>
              <a:buChar char="•"/>
            </a:pPr>
            <a:r>
              <a:rPr lang="en-US" sz="2800" dirty="0">
                <a:solidFill>
                  <a:srgbClr val="000000"/>
                </a:solidFill>
                <a:latin typeface="Arial Rounded MT Bold" panose="020F0704030504030204" pitchFamily="34" charset="0"/>
                <a:ea typeface="Arial Rounded"/>
                <a:cs typeface="Arial Rounded"/>
                <a:sym typeface="Arial Rounded"/>
              </a:rPr>
              <a:t>As we will see in some of the student narratives, peer mentoring and first-year seminars both are powerful influences on first-generation students' experiences and engagement. </a:t>
            </a:r>
          </a:p>
        </p:txBody>
      </p:sp>
      <p:sp>
        <p:nvSpPr>
          <p:cNvPr id="2" name="Title 1" hidden="1">
            <a:extLst>
              <a:ext uri="{FF2B5EF4-FFF2-40B4-BE49-F238E27FC236}">
                <a16:creationId xmlns:a16="http://schemas.microsoft.com/office/drawing/2014/main" id="{E2C14572-1818-EDD3-46E4-30C177246982}"/>
              </a:ext>
            </a:extLst>
          </p:cNvPr>
          <p:cNvSpPr>
            <a:spLocks noGrp="1"/>
          </p:cNvSpPr>
          <p:nvPr>
            <p:ph type="title"/>
          </p:nvPr>
        </p:nvSpPr>
        <p:spPr/>
        <p:txBody>
          <a:bodyPr>
            <a:normAutofit/>
          </a:bodyPr>
          <a:lstStyle/>
          <a:p>
            <a:r>
              <a:rPr lang="en-US" cap="none" dirty="0">
                <a:solidFill>
                  <a:srgbClr val="000000"/>
                </a:solidFill>
                <a:latin typeface="Arial Rounded MT Bold" panose="020F0704030504030204" pitchFamily="34" charset="0"/>
                <a:ea typeface="Arial Rounded"/>
                <a:cs typeface="Arial Rounded"/>
                <a:sym typeface="Arial Rounded"/>
              </a:rPr>
              <a:t>Practices To Increase First-generation Student Engagement - 1</a:t>
            </a:r>
          </a:p>
        </p:txBody>
      </p:sp>
    </p:spTree>
    <p:extLst>
      <p:ext uri="{BB962C8B-B14F-4D97-AF65-F5344CB8AC3E}">
        <p14:creationId xmlns:p14="http://schemas.microsoft.com/office/powerpoint/2010/main" val="2603429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FF6E503E-7992-86DB-6A5D-10E0478F6636}"/>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9E23FB96-B999-57DE-7D52-460BCA4E1A96}"/>
              </a:ext>
            </a:extLst>
          </p:cNvPr>
          <p:cNvSpPr txBox="1"/>
          <p:nvPr/>
        </p:nvSpPr>
        <p:spPr>
          <a:xfrm>
            <a:off x="524509" y="465285"/>
            <a:ext cx="11048655" cy="5293716"/>
          </a:xfrm>
          <a:prstGeom prst="rect">
            <a:avLst/>
          </a:prstGeom>
          <a:noFill/>
          <a:ln>
            <a:noFill/>
          </a:ln>
        </p:spPr>
        <p:txBody>
          <a:bodyPr spcFirstLastPara="1" wrap="square" lIns="91433" tIns="45700" rIns="91433" bIns="45700" anchor="t" anchorCtr="0">
            <a:spAutoFit/>
          </a:bodyPr>
          <a:lstStyle/>
          <a:p>
            <a:pPr algn="ctr"/>
            <a:r>
              <a:rPr lang="en-US" sz="2600" dirty="0">
                <a:solidFill>
                  <a:srgbClr val="000000"/>
                </a:solidFill>
                <a:latin typeface="Arial Rounded MT Bold" panose="020F0704030504030204" pitchFamily="34" charset="0"/>
                <a:ea typeface="Arial Rounded"/>
                <a:cs typeface="Arial Rounded"/>
                <a:sym typeface="Arial Rounded"/>
              </a:rPr>
              <a:t>Practices to Increase First-Generation Student Engagement</a:t>
            </a:r>
          </a:p>
          <a:p>
            <a:pPr algn="ctr"/>
            <a:endParaRPr lang="en-US" sz="2600" dirty="0">
              <a:solidFill>
                <a:srgbClr val="000000"/>
              </a:solidFill>
              <a:latin typeface="Arial Rounded MT Bold" panose="020F0704030504030204" pitchFamily="34" charset="0"/>
              <a:ea typeface="Arial Rounded"/>
              <a:cs typeface="Arial Rounded"/>
              <a:sym typeface="Arial Rounded"/>
            </a:endParaRPr>
          </a:p>
          <a:p>
            <a:pPr marL="342900" indent="-342900">
              <a:buFont typeface="Arial" panose="020B0604020202020204" pitchFamily="34" charset="0"/>
              <a:buChar char="•"/>
            </a:pPr>
            <a:r>
              <a:rPr lang="en-US" sz="2600" dirty="0">
                <a:solidFill>
                  <a:srgbClr val="000000"/>
                </a:solidFill>
                <a:latin typeface="Arial Rounded MT Bold" panose="020F0704030504030204" pitchFamily="34" charset="0"/>
                <a:ea typeface="Arial Rounded"/>
                <a:cs typeface="Arial Rounded"/>
                <a:sym typeface="Arial Rounded"/>
              </a:rPr>
              <a:t>Hire first-generation students (undergraduate and graduate). Students are more likely to engage if they see someone who looks like them (i.e., similar experiences).</a:t>
            </a:r>
          </a:p>
          <a:p>
            <a:pPr marL="342900" indent="-342900">
              <a:buFont typeface="Arial" panose="020B0604020202020204" pitchFamily="34" charset="0"/>
              <a:buChar char="•"/>
            </a:pPr>
            <a:r>
              <a:rPr lang="en-US" sz="2600" dirty="0">
                <a:solidFill>
                  <a:srgbClr val="000000"/>
                </a:solidFill>
                <a:latin typeface="Arial Rounded MT Bold" panose="020F0704030504030204" pitchFamily="34" charset="0"/>
                <a:ea typeface="Arial Rounded"/>
                <a:cs typeface="Arial Rounded"/>
                <a:sym typeface="Arial Rounded"/>
              </a:rPr>
              <a:t>Develop relationships with other first-generation faculty, faculty are often left out of the conversation – (though our numbers are equally very low, faculty of color) to help recruit and promote opportunities and serve as mentors. &gt;&gt; Faculty and student relationships is one of the most powerful student success outcomes. </a:t>
            </a:r>
          </a:p>
          <a:p>
            <a:pPr marL="342900" indent="-342900">
              <a:buFont typeface="Arial" panose="020B0604020202020204" pitchFamily="34" charset="0"/>
              <a:buChar char="•"/>
            </a:pPr>
            <a:r>
              <a:rPr lang="en-US" sz="2600" dirty="0">
                <a:solidFill>
                  <a:srgbClr val="000000"/>
                </a:solidFill>
                <a:latin typeface="Arial Rounded MT Bold" panose="020F0704030504030204" pitchFamily="34" charset="0"/>
                <a:ea typeface="Arial Rounded"/>
                <a:cs typeface="Arial Rounded"/>
                <a:sym typeface="Arial Rounded"/>
              </a:rPr>
              <a:t>Build and sustain relationships with TRIO Programs and First-Generation Centers on campus. </a:t>
            </a:r>
          </a:p>
        </p:txBody>
      </p:sp>
      <p:sp>
        <p:nvSpPr>
          <p:cNvPr id="2" name="Title 1" hidden="1">
            <a:extLst>
              <a:ext uri="{FF2B5EF4-FFF2-40B4-BE49-F238E27FC236}">
                <a16:creationId xmlns:a16="http://schemas.microsoft.com/office/drawing/2014/main" id="{E53B9C89-9358-9BEE-06C1-C7436E6C1D00}"/>
              </a:ext>
            </a:extLst>
          </p:cNvPr>
          <p:cNvSpPr>
            <a:spLocks noGrp="1"/>
          </p:cNvSpPr>
          <p:nvPr>
            <p:ph type="title"/>
          </p:nvPr>
        </p:nvSpPr>
        <p:spPr/>
        <p:txBody>
          <a:bodyPr/>
          <a:lstStyle/>
          <a:p>
            <a:r>
              <a:rPr lang="en-US" cap="none" dirty="0">
                <a:solidFill>
                  <a:srgbClr val="000000"/>
                </a:solidFill>
                <a:latin typeface="Arial Rounded MT Bold" panose="020F0704030504030204" pitchFamily="34" charset="0"/>
                <a:ea typeface="Arial Rounded"/>
                <a:cs typeface="Arial Rounded"/>
                <a:sym typeface="Arial Rounded"/>
              </a:rPr>
              <a:t>Practices To Increase First-generation Student Engagement - 2</a:t>
            </a:r>
          </a:p>
        </p:txBody>
      </p:sp>
    </p:spTree>
    <p:extLst>
      <p:ext uri="{BB962C8B-B14F-4D97-AF65-F5344CB8AC3E}">
        <p14:creationId xmlns:p14="http://schemas.microsoft.com/office/powerpoint/2010/main" val="2248107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35579AFF-D39D-E879-9F34-DB2A5428E03E}"/>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B2B38089-8495-B8D4-E181-51FED1EF96CA}"/>
              </a:ext>
            </a:extLst>
          </p:cNvPr>
          <p:cNvSpPr txBox="1"/>
          <p:nvPr/>
        </p:nvSpPr>
        <p:spPr>
          <a:xfrm>
            <a:off x="524509" y="465285"/>
            <a:ext cx="11048655" cy="6863377"/>
          </a:xfrm>
          <a:prstGeom prst="rect">
            <a:avLst/>
          </a:prstGeom>
          <a:noFill/>
          <a:ln>
            <a:noFill/>
          </a:ln>
        </p:spPr>
        <p:txBody>
          <a:bodyPr spcFirstLastPara="1" wrap="square" lIns="91433" tIns="45700" rIns="91433" bIns="45700" anchor="t" anchorCtr="0">
            <a:spAutoFit/>
          </a:bodyPr>
          <a:lstStyle/>
          <a:p>
            <a:r>
              <a:rPr lang="en-US" sz="2200" dirty="0">
                <a:solidFill>
                  <a:srgbClr val="000000"/>
                </a:solidFill>
                <a:latin typeface="Arial Rounded MT Bold" panose="020F0704030504030204" pitchFamily="34" charset="0"/>
                <a:ea typeface="Arial Rounded"/>
                <a:cs typeface="Arial Rounded"/>
                <a:sym typeface="Arial Rounded"/>
              </a:rPr>
              <a:t>Max discusses the impact of TRIO on his access to USC and pathways navigating campus: </a:t>
            </a:r>
          </a:p>
          <a:p>
            <a:endParaRPr lang="en-US" sz="2200" dirty="0">
              <a:solidFill>
                <a:srgbClr val="000000"/>
              </a:solidFill>
              <a:latin typeface="Arial Rounded MT Bold" panose="020F0704030504030204" pitchFamily="34" charset="0"/>
              <a:ea typeface="Arial Rounded"/>
              <a:cs typeface="Arial Rounded"/>
              <a:sym typeface="Arial Rounded"/>
            </a:endParaRPr>
          </a:p>
          <a:p>
            <a:r>
              <a:rPr lang="en-US" sz="2200" dirty="0">
                <a:solidFill>
                  <a:srgbClr val="000000"/>
                </a:solidFill>
                <a:latin typeface="Arial Rounded MT Bold" panose="020F0704030504030204" pitchFamily="34" charset="0"/>
                <a:ea typeface="Arial Rounded"/>
                <a:cs typeface="Arial Rounded"/>
                <a:sym typeface="Arial Rounded"/>
              </a:rPr>
              <a:t>	I would not have come to this college because TRIO wouldn’t  have 	accepted me, if I'm real, but it's definitely been a great impact on my 	whole college experience. I have a great TRIO mentor who I am 	always around. TRIO has been a very big part of my college experience 	so far. So it's definitely been probably the number one 	impact. </a:t>
            </a:r>
          </a:p>
          <a:p>
            <a:endParaRPr lang="en-US" sz="2200" dirty="0">
              <a:solidFill>
                <a:srgbClr val="000000"/>
              </a:solidFill>
              <a:latin typeface="Arial Rounded MT Bold" panose="020F0704030504030204" pitchFamily="34" charset="0"/>
              <a:ea typeface="Arial Rounded"/>
              <a:cs typeface="Arial Rounded"/>
              <a:sym typeface="Arial Rounded"/>
            </a:endParaRPr>
          </a:p>
          <a:p>
            <a:r>
              <a:rPr lang="en-US" sz="2200" dirty="0">
                <a:solidFill>
                  <a:srgbClr val="000000"/>
                </a:solidFill>
                <a:latin typeface="Arial Rounded MT Bold" panose="020F0704030504030204" pitchFamily="34" charset="0"/>
                <a:ea typeface="Arial Rounded"/>
                <a:cs typeface="Arial Rounded"/>
                <a:sym typeface="Arial Rounded"/>
              </a:rPr>
              <a:t>	I want to shout out everybody who helped me across campus over the 	times and just directed me and the staff, because the staff are so nice, 	and they treat everybody so kindly with respect. So I definitely do 	appreciate that.</a:t>
            </a:r>
          </a:p>
          <a:p>
            <a:endParaRPr lang="en-US" sz="2200" dirty="0">
              <a:solidFill>
                <a:srgbClr val="000000"/>
              </a:solidFill>
              <a:latin typeface="Arial Rounded MT Bold" panose="020F0704030504030204" pitchFamily="34" charset="0"/>
              <a:ea typeface="Arial Rounded"/>
              <a:cs typeface="Arial Rounded"/>
              <a:sym typeface="Arial Rounded"/>
            </a:endParaRPr>
          </a:p>
          <a:p>
            <a:endParaRPr lang="en-US" sz="2200" dirty="0">
              <a:solidFill>
                <a:srgbClr val="000000"/>
              </a:solidFill>
              <a:latin typeface="Arial Rounded MT Bold" panose="020F0704030504030204" pitchFamily="34" charset="0"/>
              <a:ea typeface="Arial Rounded"/>
              <a:cs typeface="Arial Rounded"/>
              <a:sym typeface="Arial Rounded"/>
            </a:endParaRPr>
          </a:p>
          <a:p>
            <a:endParaRPr lang="en-US" sz="2200" dirty="0">
              <a:solidFill>
                <a:srgbClr val="000000"/>
              </a:solidFill>
              <a:latin typeface="Arial Rounded MT Bold" panose="020F0704030504030204" pitchFamily="34" charset="0"/>
              <a:ea typeface="Arial Rounded"/>
              <a:cs typeface="Arial Rounded"/>
              <a:sym typeface="Arial Rounded"/>
            </a:endParaRPr>
          </a:p>
          <a:p>
            <a:endParaRPr lang="en-US" sz="2200" dirty="0">
              <a:solidFill>
                <a:srgbClr val="000000"/>
              </a:solidFill>
              <a:latin typeface="Arial Rounded MT Bold" panose="020F0704030504030204" pitchFamily="34" charset="0"/>
              <a:ea typeface="Arial Rounded"/>
              <a:cs typeface="Arial Rounded"/>
              <a:sym typeface="Arial Rounded"/>
            </a:endParaRPr>
          </a:p>
          <a:p>
            <a:endParaRPr lang="en-US" sz="2200" dirty="0">
              <a:solidFill>
                <a:srgbClr val="000000"/>
              </a:solidFill>
              <a:latin typeface="Arial Rounded MT Bold" panose="020F0704030504030204" pitchFamily="34" charset="0"/>
              <a:ea typeface="Arial Rounded"/>
              <a:cs typeface="Arial Rounded"/>
              <a:sym typeface="Arial Rounded"/>
            </a:endParaRPr>
          </a:p>
          <a:p>
            <a:endParaRPr lang="en-US" sz="2200" dirty="0">
              <a:solidFill>
                <a:srgbClr val="000000"/>
              </a:solidFill>
              <a:latin typeface="Arial Rounded MT Bold" panose="020F0704030504030204" pitchFamily="34" charset="0"/>
              <a:ea typeface="Arial Rounded"/>
              <a:cs typeface="Arial Rounded"/>
              <a:sym typeface="Arial Rounded"/>
            </a:endParaRPr>
          </a:p>
          <a:p>
            <a:endParaRPr lang="en-US" sz="2200" dirty="0">
              <a:solidFill>
                <a:srgbClr val="000000"/>
              </a:solidFill>
              <a:latin typeface="Arial Rounded MT Bold" panose="020F0704030504030204" pitchFamily="34" charset="0"/>
              <a:ea typeface="Arial Rounded"/>
              <a:cs typeface="Arial Rounded"/>
              <a:sym typeface="Arial Rounded"/>
            </a:endParaRPr>
          </a:p>
        </p:txBody>
      </p:sp>
      <p:sp>
        <p:nvSpPr>
          <p:cNvPr id="2" name="Title 1" hidden="1">
            <a:extLst>
              <a:ext uri="{FF2B5EF4-FFF2-40B4-BE49-F238E27FC236}">
                <a16:creationId xmlns:a16="http://schemas.microsoft.com/office/drawing/2014/main" id="{8E29D9B2-153C-EA69-4B2B-B30F8E5489B7}"/>
              </a:ext>
            </a:extLst>
          </p:cNvPr>
          <p:cNvSpPr>
            <a:spLocks noGrp="1"/>
          </p:cNvSpPr>
          <p:nvPr>
            <p:ph type="title"/>
          </p:nvPr>
        </p:nvSpPr>
        <p:spPr/>
        <p:txBody>
          <a:bodyPr/>
          <a:lstStyle/>
          <a:p>
            <a:r>
              <a:rPr lang="en-US" cap="none" dirty="0">
                <a:solidFill>
                  <a:srgbClr val="000000"/>
                </a:solidFill>
                <a:latin typeface="Arial Rounded MT Bold" panose="020F0704030504030204" pitchFamily="34" charset="0"/>
                <a:ea typeface="Arial Rounded"/>
                <a:cs typeface="Arial Rounded"/>
                <a:sym typeface="Arial Rounded"/>
              </a:rPr>
              <a:t>Max Discusses The Impact Of TRIO</a:t>
            </a:r>
            <a:endParaRPr lang="en-US" cap="none" dirty="0"/>
          </a:p>
        </p:txBody>
      </p:sp>
    </p:spTree>
    <p:extLst>
      <p:ext uri="{BB962C8B-B14F-4D97-AF65-F5344CB8AC3E}">
        <p14:creationId xmlns:p14="http://schemas.microsoft.com/office/powerpoint/2010/main" val="426932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52B24BED-584A-77AB-ED8D-D6912C7D62CE}"/>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62E59486-E845-D956-A915-F29A7C5F6877}"/>
              </a:ext>
            </a:extLst>
          </p:cNvPr>
          <p:cNvSpPr txBox="1"/>
          <p:nvPr/>
        </p:nvSpPr>
        <p:spPr>
          <a:xfrm>
            <a:off x="524509" y="465285"/>
            <a:ext cx="11048655" cy="3693278"/>
          </a:xfrm>
          <a:prstGeom prst="rect">
            <a:avLst/>
          </a:prstGeom>
          <a:noFill/>
          <a:ln>
            <a:noFill/>
          </a:ln>
        </p:spPr>
        <p:txBody>
          <a:bodyPr spcFirstLastPara="1" wrap="square" lIns="91433" tIns="45700" rIns="91433" bIns="45700" anchor="t" anchorCtr="0">
            <a:spAutoFit/>
          </a:bodyPr>
          <a:lstStyle/>
          <a:p>
            <a:endParaRPr lang="en-US" sz="2600" dirty="0">
              <a:solidFill>
                <a:srgbClr val="000000"/>
              </a:solidFill>
              <a:latin typeface="Arial Rounded MT Bold" panose="020F0704030504030204" pitchFamily="34" charset="0"/>
              <a:ea typeface="Arial Rounded"/>
              <a:cs typeface="Arial Rounded"/>
              <a:sym typeface="Arial Rounded"/>
            </a:endParaRPr>
          </a:p>
          <a:p>
            <a:r>
              <a:rPr lang="en-US" sz="2600" dirty="0">
                <a:solidFill>
                  <a:srgbClr val="000000"/>
                </a:solidFill>
                <a:latin typeface="Arial Rounded MT Bold" panose="020F0704030504030204" pitchFamily="34" charset="0"/>
                <a:ea typeface="Arial Rounded"/>
                <a:cs typeface="Arial Rounded"/>
                <a:sym typeface="Arial Rounded"/>
              </a:rPr>
              <a:t>Jenny notes of her U101 TRIO experience:</a:t>
            </a:r>
          </a:p>
          <a:p>
            <a:endParaRPr lang="en-US" sz="2600" dirty="0">
              <a:solidFill>
                <a:srgbClr val="000000"/>
              </a:solidFill>
              <a:latin typeface="Arial Rounded MT Bold" panose="020F0704030504030204" pitchFamily="34" charset="0"/>
              <a:ea typeface="Arial Rounded"/>
              <a:cs typeface="Arial Rounded"/>
              <a:sym typeface="Arial Rounded"/>
            </a:endParaRPr>
          </a:p>
          <a:p>
            <a:r>
              <a:rPr lang="en-US" sz="2600" dirty="0">
                <a:solidFill>
                  <a:srgbClr val="000000"/>
                </a:solidFill>
                <a:latin typeface="Arial Rounded MT Bold" panose="020F0704030504030204" pitchFamily="34" charset="0"/>
                <a:ea typeface="Arial Rounded"/>
                <a:cs typeface="Arial Rounded"/>
                <a:sym typeface="Arial Rounded"/>
              </a:rPr>
              <a:t>	We had fun in there and stuff. And honestly, thank God I had 	the TRIO section, because it was actually like people of color 	in there. Like it wasn't majority of like white people. So it was, 	like, more comfortable, I guess, for me in a way. I love the 	teacher. She's great. I love my mentor too. She's great.</a:t>
            </a:r>
          </a:p>
          <a:p>
            <a:endParaRPr lang="en-US" sz="2600" dirty="0">
              <a:solidFill>
                <a:srgbClr val="000000"/>
              </a:solidFill>
              <a:latin typeface="Arial Rounded MT Bold" panose="020F0704030504030204" pitchFamily="34" charset="0"/>
              <a:ea typeface="Arial Rounded"/>
              <a:cs typeface="Arial Rounded"/>
              <a:sym typeface="Arial Rounded"/>
            </a:endParaRPr>
          </a:p>
        </p:txBody>
      </p:sp>
      <p:sp>
        <p:nvSpPr>
          <p:cNvPr id="2" name="Title 1" hidden="1">
            <a:extLst>
              <a:ext uri="{FF2B5EF4-FFF2-40B4-BE49-F238E27FC236}">
                <a16:creationId xmlns:a16="http://schemas.microsoft.com/office/drawing/2014/main" id="{2BA5B3FC-CDDB-3676-97FA-54698E8DFFEE}"/>
              </a:ext>
            </a:extLst>
          </p:cNvPr>
          <p:cNvSpPr>
            <a:spLocks noGrp="1"/>
          </p:cNvSpPr>
          <p:nvPr>
            <p:ph type="title"/>
          </p:nvPr>
        </p:nvSpPr>
        <p:spPr/>
        <p:txBody>
          <a:bodyPr/>
          <a:lstStyle/>
          <a:p>
            <a:r>
              <a:rPr lang="en-US" cap="none" dirty="0">
                <a:solidFill>
                  <a:srgbClr val="000000"/>
                </a:solidFill>
                <a:latin typeface="Arial Rounded MT Bold" panose="020F0704030504030204" pitchFamily="34" charset="0"/>
                <a:ea typeface="Arial Rounded"/>
                <a:cs typeface="Arial Rounded"/>
                <a:sym typeface="Arial Rounded"/>
              </a:rPr>
              <a:t>Jenny Notes Of Her U101 TRIO Experience</a:t>
            </a:r>
            <a:endParaRPr lang="en-US" cap="none" dirty="0"/>
          </a:p>
        </p:txBody>
      </p:sp>
    </p:spTree>
    <p:extLst>
      <p:ext uri="{BB962C8B-B14F-4D97-AF65-F5344CB8AC3E}">
        <p14:creationId xmlns:p14="http://schemas.microsoft.com/office/powerpoint/2010/main" val="634169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738A25D3-2899-F82E-5109-761684BABD50}"/>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848F26DE-24AF-7A0A-3878-E6CD91AF1685}"/>
              </a:ext>
            </a:extLst>
          </p:cNvPr>
          <p:cNvSpPr txBox="1"/>
          <p:nvPr/>
        </p:nvSpPr>
        <p:spPr>
          <a:xfrm>
            <a:off x="524509" y="465285"/>
            <a:ext cx="11048655" cy="5262939"/>
          </a:xfrm>
          <a:prstGeom prst="rect">
            <a:avLst/>
          </a:prstGeom>
          <a:noFill/>
          <a:ln>
            <a:noFill/>
          </a:ln>
        </p:spPr>
        <p:txBody>
          <a:bodyPr spcFirstLastPara="1" wrap="square" lIns="91433" tIns="45700" rIns="91433" bIns="45700" anchor="t" anchorCtr="0">
            <a:spAutoFit/>
          </a:bodyPr>
          <a:lstStyle/>
          <a:p>
            <a:r>
              <a:rPr lang="en-US" sz="2800" dirty="0">
                <a:solidFill>
                  <a:srgbClr val="000000"/>
                </a:solidFill>
                <a:latin typeface="Arial Rounded MT Bold" panose="020F0704030504030204" pitchFamily="34" charset="0"/>
                <a:ea typeface="Arial Rounded"/>
                <a:cs typeface="Arial Rounded"/>
                <a:sym typeface="Arial Rounded"/>
              </a:rPr>
              <a:t>A brilliant finding was noted by James, a gap in the hierarchical structure of higher education staff that is often overlooked and even more so neglected on college campuses: </a:t>
            </a:r>
          </a:p>
          <a:p>
            <a:endParaRPr lang="en-US" sz="2800" dirty="0">
              <a:solidFill>
                <a:srgbClr val="000000"/>
              </a:solidFill>
              <a:latin typeface="Arial Rounded MT Bold" panose="020F0704030504030204" pitchFamily="34" charset="0"/>
              <a:ea typeface="Arial Rounded"/>
              <a:cs typeface="Arial Rounded"/>
              <a:sym typeface="Arial Rounded"/>
            </a:endParaRPr>
          </a:p>
          <a:p>
            <a:r>
              <a:rPr lang="en-US" sz="2800" dirty="0">
                <a:solidFill>
                  <a:srgbClr val="000000"/>
                </a:solidFill>
                <a:latin typeface="Arial Rounded MT Bold" panose="020F0704030504030204" pitchFamily="34" charset="0"/>
                <a:ea typeface="Arial Rounded"/>
                <a:cs typeface="Arial Rounded"/>
                <a:sym typeface="Arial Rounded"/>
              </a:rPr>
              <a:t>	The custodians in the residence hall are nice to have 	conversations with. If you are having a stressful or rough 	day, they take a minute or two to say what’s up and see 	how you are doing. And learn some neat facts about you. 	Sometimes that means a world of difference and I really 	appreciate it. </a:t>
            </a:r>
          </a:p>
          <a:p>
            <a:endParaRPr lang="en-US" sz="2800" dirty="0">
              <a:solidFill>
                <a:srgbClr val="000000"/>
              </a:solidFill>
              <a:latin typeface="Arial Rounded MT Bold" panose="020F0704030504030204" pitchFamily="34" charset="0"/>
              <a:ea typeface="Arial Rounded"/>
              <a:cs typeface="Arial Rounded"/>
              <a:sym typeface="Arial Rounded"/>
            </a:endParaRPr>
          </a:p>
          <a:p>
            <a:r>
              <a:rPr lang="en-US" sz="2800" dirty="0">
                <a:solidFill>
                  <a:srgbClr val="000000"/>
                </a:solidFill>
                <a:latin typeface="Arial Rounded MT Bold" panose="020F0704030504030204" pitchFamily="34" charset="0"/>
                <a:ea typeface="Arial Rounded"/>
                <a:cs typeface="Arial Rounded"/>
                <a:sym typeface="Arial Rounded"/>
              </a:rPr>
              <a:t>	**And vice versa (often feel neglected) </a:t>
            </a:r>
          </a:p>
        </p:txBody>
      </p:sp>
      <p:sp>
        <p:nvSpPr>
          <p:cNvPr id="2" name="Title 1" hidden="1">
            <a:extLst>
              <a:ext uri="{FF2B5EF4-FFF2-40B4-BE49-F238E27FC236}">
                <a16:creationId xmlns:a16="http://schemas.microsoft.com/office/drawing/2014/main" id="{F09DBC2C-8204-11A5-1695-4DA71EEAB9F2}"/>
              </a:ext>
            </a:extLst>
          </p:cNvPr>
          <p:cNvSpPr>
            <a:spLocks noGrp="1"/>
          </p:cNvSpPr>
          <p:nvPr>
            <p:ph type="title"/>
          </p:nvPr>
        </p:nvSpPr>
        <p:spPr/>
        <p:txBody>
          <a:bodyPr/>
          <a:lstStyle/>
          <a:p>
            <a:r>
              <a:rPr lang="en-US" cap="none" dirty="0">
                <a:solidFill>
                  <a:srgbClr val="000000"/>
                </a:solidFill>
                <a:latin typeface="Arial Rounded MT Bold" panose="020F0704030504030204" pitchFamily="34" charset="0"/>
                <a:ea typeface="Arial Rounded"/>
                <a:cs typeface="Arial Rounded"/>
                <a:sym typeface="Arial Rounded"/>
              </a:rPr>
              <a:t>Gap In The Hierarchical Structure</a:t>
            </a:r>
            <a:endParaRPr lang="en-US" cap="none" dirty="0"/>
          </a:p>
        </p:txBody>
      </p:sp>
    </p:spTree>
    <p:extLst>
      <p:ext uri="{BB962C8B-B14F-4D97-AF65-F5344CB8AC3E}">
        <p14:creationId xmlns:p14="http://schemas.microsoft.com/office/powerpoint/2010/main" val="291831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6F600-677F-E8A1-4219-755E6E4A88AF}"/>
              </a:ext>
            </a:extLst>
          </p:cNvPr>
          <p:cNvSpPr>
            <a:spLocks noGrp="1"/>
          </p:cNvSpPr>
          <p:nvPr>
            <p:ph type="title"/>
          </p:nvPr>
        </p:nvSpPr>
        <p:spPr/>
        <p:txBody>
          <a:bodyPr/>
          <a:lstStyle/>
          <a:p>
            <a:r>
              <a:rPr lang="en-US" cap="none" dirty="0">
                <a:latin typeface="Arial Rounded MT Bold" panose="020F0704030504030204" pitchFamily="34" charset="0"/>
                <a:cs typeface="Arial" panose="020B0604020202020204" pitchFamily="34" charset="0"/>
              </a:rPr>
              <a:t>About Jamil D. Johnson, Ph.D.</a:t>
            </a:r>
            <a:endParaRPr lang="en-US" cap="none" dirty="0"/>
          </a:p>
        </p:txBody>
      </p:sp>
      <p:sp>
        <p:nvSpPr>
          <p:cNvPr id="8" name="TextBox 7">
            <a:extLst>
              <a:ext uri="{FF2B5EF4-FFF2-40B4-BE49-F238E27FC236}">
                <a16:creationId xmlns:a16="http://schemas.microsoft.com/office/drawing/2014/main" id="{98FC49C4-4F3E-2EA1-59C9-3EF4AEE89A4C}"/>
              </a:ext>
            </a:extLst>
          </p:cNvPr>
          <p:cNvSpPr txBox="1"/>
          <p:nvPr/>
        </p:nvSpPr>
        <p:spPr>
          <a:xfrm>
            <a:off x="365252" y="197346"/>
            <a:ext cx="7681099" cy="5909310"/>
          </a:xfrm>
          <a:prstGeom prst="rect">
            <a:avLst/>
          </a:prstGeom>
          <a:noFill/>
        </p:spPr>
        <p:txBody>
          <a:bodyPr wrap="square">
            <a:spAutoFit/>
          </a:bodyPr>
          <a:lstStyle/>
          <a:p>
            <a:r>
              <a:rPr lang="en-US" sz="2100" u="sng" dirty="0">
                <a:latin typeface="Arial Rounded MT Bold" panose="020F0704030504030204" pitchFamily="34" charset="0"/>
                <a:cs typeface="Arial" panose="020B0604020202020204" pitchFamily="34" charset="0"/>
              </a:rPr>
              <a:t>Research Agenda</a:t>
            </a:r>
          </a:p>
          <a:p>
            <a:pPr marL="342900" indent="-342900">
              <a:buFont typeface="Arial" panose="020B0604020202020204" pitchFamily="34" charset="0"/>
              <a:buChar char="•"/>
            </a:pPr>
            <a:r>
              <a:rPr lang="en-US" sz="2100" dirty="0">
                <a:latin typeface="Arial Rounded MT Bold" panose="020F0704030504030204" pitchFamily="34" charset="0"/>
                <a:cs typeface="Arial" panose="020B0604020202020204" pitchFamily="34" charset="0"/>
              </a:rPr>
              <a:t>First Year Experience, specifically, First Year Seminars</a:t>
            </a:r>
          </a:p>
          <a:p>
            <a:pPr marL="342900" indent="-342900">
              <a:buFont typeface="Arial" panose="020B0604020202020204" pitchFamily="34" charset="0"/>
              <a:buChar char="•"/>
            </a:pPr>
            <a:r>
              <a:rPr lang="en-US" sz="2100" dirty="0">
                <a:latin typeface="Arial Rounded MT Bold" panose="020F0704030504030204" pitchFamily="34" charset="0"/>
                <a:cs typeface="Arial" panose="020B0604020202020204" pitchFamily="34" charset="0"/>
              </a:rPr>
              <a:t>African American men and their experiences throughout the PK-20+ educational pipeline</a:t>
            </a:r>
          </a:p>
          <a:p>
            <a:pPr marL="342900" indent="-342900">
              <a:buFont typeface="Arial" panose="020B0604020202020204" pitchFamily="34" charset="0"/>
              <a:buChar char="•"/>
            </a:pPr>
            <a:r>
              <a:rPr lang="en-US" sz="2100" dirty="0">
                <a:latin typeface="Arial Rounded MT Bold" panose="020F0704030504030204" pitchFamily="34" charset="0"/>
                <a:cs typeface="Arial" panose="020B0604020202020204" pitchFamily="34" charset="0"/>
              </a:rPr>
              <a:t>First-generation and historically marginalized populations access, participation, and experiences in undergraduate and graduate programs.  </a:t>
            </a:r>
          </a:p>
          <a:p>
            <a:pPr marL="342900" indent="-342900">
              <a:buFont typeface="Arial" panose="020B0604020202020204" pitchFamily="34" charset="0"/>
              <a:buChar char="•"/>
            </a:pPr>
            <a:endParaRPr lang="en-US" sz="2100" dirty="0">
              <a:latin typeface="Arial Rounded MT Bold" panose="020F0704030504030204" pitchFamily="34" charset="0"/>
              <a:cs typeface="Arial" panose="020B0604020202020204" pitchFamily="34" charset="0"/>
            </a:endParaRPr>
          </a:p>
          <a:p>
            <a:r>
              <a:rPr lang="en-US" sz="2100" u="sng" dirty="0">
                <a:latin typeface="Arial Rounded MT Bold" panose="020F0704030504030204" pitchFamily="34" charset="0"/>
                <a:cs typeface="Arial" panose="020B0604020202020204" pitchFamily="34" charset="0"/>
              </a:rPr>
              <a:t>Recent Publications</a:t>
            </a:r>
          </a:p>
          <a:p>
            <a:pPr marL="342900" indent="-342900">
              <a:buFont typeface="Arial" panose="020B0604020202020204" pitchFamily="34" charset="0"/>
              <a:buChar char="•"/>
            </a:pPr>
            <a:r>
              <a:rPr lang="en-US" sz="2100" dirty="0">
                <a:latin typeface="Arial Rounded MT Bold" panose="020F0704030504030204" pitchFamily="34" charset="0"/>
                <a:cs typeface="Arial" panose="020B0604020202020204" pitchFamily="34" charset="0"/>
              </a:rPr>
              <a:t>2023 National Survey on the First-Year Experience </a:t>
            </a:r>
          </a:p>
          <a:p>
            <a:pPr marL="342900" indent="-342900">
              <a:buFont typeface="Arial" panose="020B0604020202020204" pitchFamily="34" charset="0"/>
              <a:buChar char="•"/>
            </a:pPr>
            <a:r>
              <a:rPr lang="en-US" sz="2100" dirty="0">
                <a:latin typeface="Arial Rounded MT Bold" panose="020F0704030504030204" pitchFamily="34" charset="0"/>
                <a:cs typeface="Arial" panose="020B0604020202020204" pitchFamily="34" charset="0"/>
              </a:rPr>
              <a:t>Celebrating Students and their Experiences at HBCUs </a:t>
            </a:r>
          </a:p>
          <a:p>
            <a:endParaRPr lang="en-US" sz="2100" dirty="0">
              <a:latin typeface="Arial Rounded MT Bold" panose="020F0704030504030204" pitchFamily="34" charset="0"/>
              <a:cs typeface="Arial" panose="020B0604020202020204" pitchFamily="34" charset="0"/>
            </a:endParaRPr>
          </a:p>
          <a:p>
            <a:r>
              <a:rPr lang="en-US" sz="2100" u="sng" dirty="0">
                <a:latin typeface="Arial Rounded MT Bold" panose="020F0704030504030204" pitchFamily="34" charset="0"/>
                <a:cs typeface="Arial" panose="020B0604020202020204" pitchFamily="34" charset="0"/>
              </a:rPr>
              <a:t>Grants </a:t>
            </a:r>
          </a:p>
          <a:p>
            <a:pPr marL="342900" indent="-342900">
              <a:buFont typeface="Arial" panose="020B0604020202020204" pitchFamily="34" charset="0"/>
              <a:buChar char="•"/>
            </a:pPr>
            <a:r>
              <a:rPr lang="en-US" sz="2100" dirty="0">
                <a:latin typeface="Arial Rounded MT Bold" panose="020F0704030504030204" pitchFamily="34" charset="0"/>
                <a:cs typeface="Arial" panose="020B0604020202020204" pitchFamily="34" charset="0"/>
              </a:rPr>
              <a:t>Primary investigator examining first-generation student experiences and engagement in high-impact practices (Student Affairs and Academic Support Faculty Research Fellow, University of South Carolina) </a:t>
            </a:r>
          </a:p>
          <a:p>
            <a:pPr lvl="1"/>
            <a:r>
              <a:rPr lang="en-US" sz="2100" dirty="0">
                <a:latin typeface="Arial Rounded MT Bold" panose="020F0704030504030204" pitchFamily="34" charset="0"/>
                <a:cs typeface="Arial" panose="020B0604020202020204" pitchFamily="34" charset="0"/>
              </a:rPr>
              <a:t>**The initial findings shared today are from this project </a:t>
            </a:r>
          </a:p>
        </p:txBody>
      </p:sp>
      <p:sp>
        <p:nvSpPr>
          <p:cNvPr id="5" name="TextBox 4">
            <a:extLst>
              <a:ext uri="{FF2B5EF4-FFF2-40B4-BE49-F238E27FC236}">
                <a16:creationId xmlns:a16="http://schemas.microsoft.com/office/drawing/2014/main" id="{4F71C7B4-B07F-547D-E33C-47BED795D321}"/>
              </a:ext>
            </a:extLst>
          </p:cNvPr>
          <p:cNvSpPr txBox="1"/>
          <p:nvPr/>
        </p:nvSpPr>
        <p:spPr>
          <a:xfrm>
            <a:off x="7934201" y="3073470"/>
            <a:ext cx="3989944" cy="2677656"/>
          </a:xfrm>
          <a:prstGeom prst="rect">
            <a:avLst/>
          </a:prstGeom>
          <a:noFill/>
        </p:spPr>
        <p:txBody>
          <a:bodyPr wrap="square">
            <a:spAutoFit/>
          </a:bodyPr>
          <a:lstStyle/>
          <a:p>
            <a:pPr marL="186262"/>
            <a:r>
              <a:rPr lang="en-US" sz="1400" dirty="0">
                <a:latin typeface="Arial Rounded MT Bold" panose="020F0704030504030204" pitchFamily="34" charset="0"/>
                <a:cs typeface="Arial" panose="020B0604020202020204" pitchFamily="34" charset="0"/>
              </a:rPr>
              <a:t>Jamil D. Johnson, Ph.D.</a:t>
            </a:r>
          </a:p>
          <a:p>
            <a:pPr marL="186262"/>
            <a:r>
              <a:rPr lang="en-US" sz="1400" dirty="0">
                <a:latin typeface="Arial Rounded MT Bold" panose="020F0704030504030204" pitchFamily="34" charset="0"/>
                <a:cs typeface="Arial" panose="020B0604020202020204" pitchFamily="34" charset="0"/>
              </a:rPr>
              <a:t>Clinical Assistant Professor</a:t>
            </a:r>
          </a:p>
          <a:p>
            <a:pPr marL="186262"/>
            <a:r>
              <a:rPr lang="en-US" sz="1400" dirty="0">
                <a:latin typeface="Arial Rounded MT Bold" panose="020F0704030504030204" pitchFamily="34" charset="0"/>
                <a:cs typeface="Arial" panose="020B0604020202020204" pitchFamily="34" charset="0"/>
              </a:rPr>
              <a:t>Higher Education and Student Affairs</a:t>
            </a:r>
          </a:p>
          <a:p>
            <a:pPr marL="186262"/>
            <a:r>
              <a:rPr lang="en-US" sz="1400" dirty="0">
                <a:latin typeface="Arial Rounded MT Bold" panose="020F0704030504030204" pitchFamily="34" charset="0"/>
                <a:cs typeface="Arial" panose="020B0604020202020204" pitchFamily="34" charset="0"/>
              </a:rPr>
              <a:t>Department of Leadership, Learning Design, and Inquiry </a:t>
            </a:r>
          </a:p>
          <a:p>
            <a:pPr marL="186262"/>
            <a:endParaRPr lang="en-US" sz="1400" dirty="0">
              <a:latin typeface="Arial Rounded MT Bold" panose="020F0704030504030204" pitchFamily="34" charset="0"/>
              <a:cs typeface="Arial" panose="020B0604020202020204" pitchFamily="34" charset="0"/>
            </a:endParaRPr>
          </a:p>
          <a:p>
            <a:pPr marL="186262"/>
            <a:r>
              <a:rPr lang="en-US" sz="1400" dirty="0">
                <a:latin typeface="Arial Rounded MT Bold" panose="020F0704030504030204" pitchFamily="34" charset="0"/>
                <a:cs typeface="Arial" panose="020B0604020202020204" pitchFamily="34" charset="0"/>
              </a:rPr>
              <a:t>Scholar-in-Residence</a:t>
            </a:r>
          </a:p>
          <a:p>
            <a:pPr marL="186262"/>
            <a:r>
              <a:rPr lang="en-US" sz="1400" dirty="0">
                <a:latin typeface="Arial Rounded MT Bold" panose="020F0704030504030204" pitchFamily="34" charset="0"/>
                <a:cs typeface="Arial" panose="020B0604020202020204" pitchFamily="34" charset="0"/>
              </a:rPr>
              <a:t>National Resource Center for the First-Year Experience and Students in Transition</a:t>
            </a:r>
          </a:p>
          <a:p>
            <a:pPr marL="186262"/>
            <a:endParaRPr lang="en-US" sz="1400" dirty="0">
              <a:latin typeface="Arial Rounded MT Bold" panose="020F0704030504030204" pitchFamily="34" charset="0"/>
              <a:cs typeface="Arial" panose="020B0604020202020204" pitchFamily="34" charset="0"/>
            </a:endParaRPr>
          </a:p>
          <a:p>
            <a:pPr marL="186262"/>
            <a:r>
              <a:rPr lang="en-US" sz="1400" dirty="0">
                <a:latin typeface="Arial Rounded MT Bold" panose="020F0704030504030204" pitchFamily="34" charset="0"/>
                <a:cs typeface="Arial" panose="020B0604020202020204" pitchFamily="34" charset="0"/>
              </a:rPr>
              <a:t>University of South Carolina</a:t>
            </a:r>
          </a:p>
        </p:txBody>
      </p:sp>
      <p:pic>
        <p:nvPicPr>
          <p:cNvPr id="6" name="Picture 5" descr="Jamil D. Johnson, Ph.D.">
            <a:extLst>
              <a:ext uri="{FF2B5EF4-FFF2-40B4-BE49-F238E27FC236}">
                <a16:creationId xmlns:a16="http://schemas.microsoft.com/office/drawing/2014/main" id="{24C50314-4F76-4A29-9BB9-4F53DEC50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375" y="340829"/>
            <a:ext cx="3409596" cy="258915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5D85DBFE-15C4-3C81-5BC9-221AFA844C78}"/>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02274D2F-99C1-46AD-E784-9478E63451A0}"/>
              </a:ext>
            </a:extLst>
          </p:cNvPr>
          <p:cNvSpPr txBox="1"/>
          <p:nvPr/>
        </p:nvSpPr>
        <p:spPr>
          <a:xfrm>
            <a:off x="524509" y="358281"/>
            <a:ext cx="5312087" cy="5940047"/>
          </a:xfrm>
          <a:prstGeom prst="rect">
            <a:avLst/>
          </a:prstGeom>
          <a:noFill/>
          <a:ln>
            <a:noFill/>
          </a:ln>
        </p:spPr>
        <p:txBody>
          <a:bodyPr spcFirstLastPara="1" wrap="square" lIns="91433" tIns="45700" rIns="91433" bIns="45700" anchor="t" anchorCtr="0">
            <a:spAutoFit/>
          </a:bodyPr>
          <a:lstStyle/>
          <a:p>
            <a:pPr algn="ctr"/>
            <a:r>
              <a:rPr lang="en-US" sz="2000" dirty="0">
                <a:solidFill>
                  <a:srgbClr val="000000"/>
                </a:solidFill>
                <a:latin typeface="Arial Rounded MT Bold" panose="020F0704030504030204" pitchFamily="34" charset="0"/>
                <a:ea typeface="Arial Rounded"/>
                <a:cs typeface="Arial Rounded"/>
                <a:sym typeface="Arial Rounded"/>
              </a:rPr>
              <a:t>My sincerest gratitude to</a:t>
            </a:r>
          </a:p>
          <a:p>
            <a:pPr algn="ctr"/>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J. Rex Tolliver, J.D.</a:t>
            </a:r>
          </a:p>
          <a:p>
            <a:r>
              <a:rPr lang="en-US" sz="2000" dirty="0">
                <a:solidFill>
                  <a:srgbClr val="000000"/>
                </a:solidFill>
                <a:latin typeface="Arial Rounded MT Bold" panose="020F0704030504030204" pitchFamily="34" charset="0"/>
                <a:ea typeface="Arial Rounded"/>
                <a:cs typeface="Arial Rounded"/>
                <a:sym typeface="Arial Rounded"/>
              </a:rPr>
              <a:t>Vice President for Student Affairs and Academic Support</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Silvia Patricia Rios Husain, Ph.D.</a:t>
            </a:r>
          </a:p>
          <a:p>
            <a:r>
              <a:rPr lang="en-US" sz="2000" dirty="0">
                <a:solidFill>
                  <a:srgbClr val="000000"/>
                </a:solidFill>
                <a:latin typeface="Arial Rounded MT Bold" panose="020F0704030504030204" pitchFamily="34" charset="0"/>
                <a:ea typeface="Arial Rounded"/>
                <a:cs typeface="Arial Rounded"/>
                <a:sym typeface="Arial Rounded"/>
              </a:rPr>
              <a:t>Associate Vice President for Student Success</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Strengthening the pathway for faculty to engage in high-impact research projects specific to our student populations. </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latin typeface="Arial Rounded MT Bold" panose="020F0704030504030204" pitchFamily="34" charset="0"/>
              </a:rPr>
              <a:t>LaNaé Budden, Ed.D. </a:t>
            </a:r>
          </a:p>
          <a:p>
            <a:r>
              <a:rPr lang="en-US" sz="2000" dirty="0">
                <a:solidFill>
                  <a:srgbClr val="000000"/>
                </a:solidFill>
                <a:latin typeface="Arial Rounded MT Bold" panose="020F0704030504030204" pitchFamily="34" charset="0"/>
                <a:ea typeface="Arial Rounded"/>
                <a:cs typeface="Arial Rounded"/>
                <a:sym typeface="Arial Rounded"/>
              </a:rPr>
              <a:t>Director First-Generation Center </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And to our first-generation leaders, advocates, and staff. </a:t>
            </a:r>
          </a:p>
        </p:txBody>
      </p:sp>
      <p:sp>
        <p:nvSpPr>
          <p:cNvPr id="3" name="Google Shape;233;p39">
            <a:extLst>
              <a:ext uri="{FF2B5EF4-FFF2-40B4-BE49-F238E27FC236}">
                <a16:creationId xmlns:a16="http://schemas.microsoft.com/office/drawing/2014/main" id="{04C17BA8-4707-456A-3F89-427472E13AF7}"/>
              </a:ext>
            </a:extLst>
          </p:cNvPr>
          <p:cNvSpPr txBox="1"/>
          <p:nvPr/>
        </p:nvSpPr>
        <p:spPr>
          <a:xfrm>
            <a:off x="6096000" y="855948"/>
            <a:ext cx="5312087" cy="4093388"/>
          </a:xfrm>
          <a:prstGeom prst="rect">
            <a:avLst/>
          </a:prstGeom>
          <a:noFill/>
          <a:ln>
            <a:noFill/>
          </a:ln>
        </p:spPr>
        <p:txBody>
          <a:bodyPr spcFirstLastPara="1" wrap="square" lIns="91433" tIns="45700" rIns="91433" bIns="45700" anchor="t" anchorCtr="0">
            <a:spAutoFit/>
          </a:bodyPr>
          <a:lstStyle/>
          <a:p>
            <a:pPr algn="ctr"/>
            <a:r>
              <a:rPr lang="en-US" sz="2000" dirty="0">
                <a:solidFill>
                  <a:srgbClr val="000000"/>
                </a:solidFill>
                <a:latin typeface="Arial Rounded MT Bold" panose="020F0704030504030204" pitchFamily="34" charset="0"/>
                <a:ea typeface="Arial Rounded"/>
                <a:cs typeface="Arial Rounded"/>
                <a:sym typeface="Arial Rounded"/>
              </a:rPr>
              <a:t>Thank you, Contact and Questions</a:t>
            </a:r>
          </a:p>
          <a:p>
            <a:pPr algn="ctr"/>
            <a:endParaRPr lang="en-US" sz="2000" dirty="0">
              <a:solidFill>
                <a:srgbClr val="000000"/>
              </a:solidFill>
              <a:latin typeface="Arial Rounded MT Bold" panose="020F0704030504030204" pitchFamily="34" charset="0"/>
              <a:ea typeface="Arial Rounded"/>
              <a:cs typeface="Arial Rounded"/>
              <a:sym typeface="Arial Rounded"/>
            </a:endParaRPr>
          </a:p>
          <a:p>
            <a:pPr algn="ctr"/>
            <a:endParaRPr lang="en-US" sz="2000" dirty="0">
              <a:solidFill>
                <a:srgbClr val="000000"/>
              </a:solidFill>
              <a:latin typeface="Arial Rounded MT Bold" panose="020F0704030504030204" pitchFamily="34" charset="0"/>
              <a:ea typeface="Arial Rounded"/>
              <a:cs typeface="Arial Rounded"/>
              <a:sym typeface="Arial Rounded"/>
            </a:endParaRPr>
          </a:p>
          <a:p>
            <a:pPr algn="ctr"/>
            <a:endParaRPr lang="en-US" sz="2000" dirty="0">
              <a:solidFill>
                <a:srgbClr val="000000"/>
              </a:solidFill>
              <a:latin typeface="Arial Rounded MT Bold" panose="020F0704030504030204" pitchFamily="34" charset="0"/>
              <a:ea typeface="Arial Rounded"/>
              <a:cs typeface="Arial Rounded"/>
              <a:sym typeface="Arial Rounded"/>
            </a:endParaRPr>
          </a:p>
          <a:p>
            <a:pPr algn="ctr"/>
            <a:r>
              <a:rPr lang="en-US" sz="2000" dirty="0">
                <a:solidFill>
                  <a:srgbClr val="000000"/>
                </a:solidFill>
                <a:latin typeface="Arial Rounded MT Bold" panose="020F0704030504030204" pitchFamily="34" charset="0"/>
                <a:ea typeface="Arial Rounded"/>
                <a:cs typeface="Arial Rounded"/>
                <a:sym typeface="Arial Rounded"/>
              </a:rPr>
              <a:t>Jamil D. Johnson, Ph.D.</a:t>
            </a:r>
          </a:p>
          <a:p>
            <a:pPr algn="ctr"/>
            <a:r>
              <a:rPr lang="en-US" sz="2000" b="1" dirty="0">
                <a:latin typeface="Arial Rounded MT Bold" panose="020F0704030504030204" pitchFamily="34" charset="0"/>
                <a:hlinkClick r:id="rId3"/>
              </a:rPr>
              <a:t>jj117@mailbox.sc.edu</a:t>
            </a:r>
            <a:endParaRPr lang="en-US" sz="2000" b="1" dirty="0">
              <a:latin typeface="Arial Rounded MT Bold" panose="020F0704030504030204" pitchFamily="34" charset="0"/>
            </a:endParaRPr>
          </a:p>
          <a:p>
            <a:pPr algn="ctr"/>
            <a:endParaRPr lang="en-US" sz="2000" b="1" dirty="0">
              <a:latin typeface="Arial Rounded MT Bold" panose="020F0704030504030204" pitchFamily="34" charset="0"/>
            </a:endParaRPr>
          </a:p>
          <a:p>
            <a:pPr algn="ctr"/>
            <a:endParaRPr lang="en-US" sz="2000" b="1" dirty="0">
              <a:latin typeface="Arial Rounded MT Bold" panose="020F0704030504030204" pitchFamily="34" charset="0"/>
            </a:endParaRPr>
          </a:p>
          <a:p>
            <a:pPr algn="ctr"/>
            <a:r>
              <a:rPr lang="en-US" sz="2000" dirty="0">
                <a:latin typeface="Arial Rounded MT Bold" panose="020F0704030504030204" pitchFamily="34" charset="0"/>
              </a:rPr>
              <a:t>305 Wardlaw (College of Education)</a:t>
            </a:r>
          </a:p>
          <a:p>
            <a:pPr algn="ctr"/>
            <a:endParaRPr lang="en-US" sz="2000" dirty="0">
              <a:solidFill>
                <a:srgbClr val="000000"/>
              </a:solidFill>
              <a:latin typeface="Arial Rounded MT Bold" panose="020F0704030504030204" pitchFamily="34" charset="0"/>
              <a:ea typeface="Arial Rounded"/>
              <a:cs typeface="Arial Rounded"/>
              <a:sym typeface="Arial Rounded"/>
            </a:endParaRPr>
          </a:p>
          <a:p>
            <a:pPr algn="ctr"/>
            <a:endParaRPr lang="en-US" sz="2000" dirty="0">
              <a:solidFill>
                <a:srgbClr val="000000"/>
              </a:solidFill>
              <a:latin typeface="Arial Rounded MT Bold" panose="020F0704030504030204" pitchFamily="34" charset="0"/>
              <a:ea typeface="Arial Rounded"/>
              <a:cs typeface="Arial Rounded"/>
              <a:sym typeface="Arial Rounded"/>
            </a:endParaRPr>
          </a:p>
          <a:p>
            <a:pPr algn="ctr"/>
            <a:endParaRPr lang="en-US" sz="2000" dirty="0">
              <a:solidFill>
                <a:srgbClr val="000000"/>
              </a:solidFill>
              <a:latin typeface="Arial Rounded MT Bold" panose="020F0704030504030204" pitchFamily="34" charset="0"/>
              <a:ea typeface="Arial Rounded"/>
              <a:cs typeface="Arial Rounded"/>
              <a:sym typeface="Arial Rounded"/>
            </a:endParaRPr>
          </a:p>
          <a:p>
            <a:pPr algn="ctr"/>
            <a:endParaRPr lang="en-US" sz="2000" dirty="0">
              <a:solidFill>
                <a:srgbClr val="000000"/>
              </a:solidFill>
              <a:latin typeface="Arial Rounded MT Bold" panose="020F0704030504030204" pitchFamily="34" charset="0"/>
              <a:ea typeface="Arial Rounded"/>
              <a:cs typeface="Arial Rounded"/>
              <a:sym typeface="Arial Rounded"/>
            </a:endParaRPr>
          </a:p>
        </p:txBody>
      </p:sp>
      <p:sp>
        <p:nvSpPr>
          <p:cNvPr id="2" name="Title 1" hidden="1">
            <a:extLst>
              <a:ext uri="{FF2B5EF4-FFF2-40B4-BE49-F238E27FC236}">
                <a16:creationId xmlns:a16="http://schemas.microsoft.com/office/drawing/2014/main" id="{7C9DA06A-C2B4-5D61-AFFE-FB4E50B41432}"/>
              </a:ext>
            </a:extLst>
          </p:cNvPr>
          <p:cNvSpPr>
            <a:spLocks noGrp="1"/>
          </p:cNvSpPr>
          <p:nvPr>
            <p:ph type="title"/>
          </p:nvPr>
        </p:nvSpPr>
        <p:spPr/>
        <p:txBody>
          <a:bodyPr>
            <a:normAutofit/>
          </a:bodyPr>
          <a:lstStyle/>
          <a:p>
            <a:r>
              <a:rPr lang="en-US" cap="none" dirty="0">
                <a:solidFill>
                  <a:srgbClr val="000000"/>
                </a:solidFill>
                <a:latin typeface="Arial Rounded MT Bold" panose="020F0704030504030204" pitchFamily="34" charset="0"/>
                <a:ea typeface="Arial Rounded"/>
                <a:cs typeface="Arial Rounded"/>
                <a:sym typeface="Arial Rounded"/>
              </a:rPr>
              <a:t>Thank You, Contact And Questions</a:t>
            </a:r>
            <a:endParaRPr lang="en-US" cap="none" dirty="0"/>
          </a:p>
        </p:txBody>
      </p:sp>
    </p:spTree>
    <p:extLst>
      <p:ext uri="{BB962C8B-B14F-4D97-AF65-F5344CB8AC3E}">
        <p14:creationId xmlns:p14="http://schemas.microsoft.com/office/powerpoint/2010/main" val="128970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descr="Photograph of Trio Scholars outside in front of the Desegregation Monument at the McKissick Museum (top of Horseshoe)."/>
          <p:cNvSpPr txBox="1"/>
          <p:nvPr/>
        </p:nvSpPr>
        <p:spPr>
          <a:xfrm>
            <a:off x="916829" y="944768"/>
            <a:ext cx="10308900" cy="400200"/>
          </a:xfrm>
          <a:prstGeom prst="rect">
            <a:avLst/>
          </a:prstGeom>
          <a:noFill/>
          <a:ln>
            <a:noFill/>
          </a:ln>
        </p:spPr>
        <p:txBody>
          <a:bodyPr spcFirstLastPara="1" wrap="square" lIns="91425" tIns="45700" rIns="91425" bIns="45700" anchor="t" anchorCtr="0">
            <a:spAutoFit/>
          </a:bodyPr>
          <a:lstStyle/>
          <a:p>
            <a:pPr marL="186262"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00"/>
              </a:solidFill>
              <a:latin typeface="Arial Rounded"/>
              <a:ea typeface="Arial Rounded"/>
              <a:cs typeface="Arial Rounded"/>
              <a:sym typeface="Arial Rounded"/>
            </a:endParaRPr>
          </a:p>
        </p:txBody>
      </p:sp>
      <p:pic>
        <p:nvPicPr>
          <p:cNvPr id="207" name="Google Shape;207;p31" descr="Photograph of some Trio Ronald E. McNair Scholars in office space"/>
          <p:cNvPicPr preferRelativeResize="0"/>
          <p:nvPr/>
        </p:nvPicPr>
        <p:blipFill rotWithShape="1">
          <a:blip r:embed="rId3">
            <a:alphaModFix/>
          </a:blip>
          <a:srcRect/>
          <a:stretch/>
        </p:blipFill>
        <p:spPr>
          <a:xfrm rot="10800000">
            <a:off x="5962626" y="631929"/>
            <a:ext cx="5157947" cy="4974543"/>
          </a:xfrm>
          <a:prstGeom prst="rect">
            <a:avLst/>
          </a:prstGeom>
          <a:noFill/>
          <a:ln>
            <a:noFill/>
          </a:ln>
        </p:spPr>
      </p:pic>
      <p:pic>
        <p:nvPicPr>
          <p:cNvPr id="4" name="Picture 3" descr="Logo Trio Ronald E. McNair Scholars University of South Carolina">
            <a:extLst>
              <a:ext uri="{FF2B5EF4-FFF2-40B4-BE49-F238E27FC236}">
                <a16:creationId xmlns:a16="http://schemas.microsoft.com/office/drawing/2014/main" id="{BF1BE4AB-539A-C7F0-1095-B21501FD78FB}"/>
              </a:ext>
            </a:extLst>
          </p:cNvPr>
          <p:cNvPicPr>
            <a:picLocks noChangeAspect="1"/>
          </p:cNvPicPr>
          <p:nvPr/>
        </p:nvPicPr>
        <p:blipFill>
          <a:blip r:embed="rId4"/>
          <a:stretch>
            <a:fillRect/>
          </a:stretch>
        </p:blipFill>
        <p:spPr>
          <a:xfrm>
            <a:off x="445979" y="444635"/>
            <a:ext cx="5191850" cy="1000265"/>
          </a:xfrm>
          <a:prstGeom prst="rect">
            <a:avLst/>
          </a:prstGeom>
        </p:spPr>
      </p:pic>
      <p:sp>
        <p:nvSpPr>
          <p:cNvPr id="10" name="Title 9">
            <a:extLst>
              <a:ext uri="{FF2B5EF4-FFF2-40B4-BE49-F238E27FC236}">
                <a16:creationId xmlns:a16="http://schemas.microsoft.com/office/drawing/2014/main" id="{53473FCB-8725-DBCE-993A-37C098F55F40}"/>
              </a:ext>
            </a:extLst>
          </p:cNvPr>
          <p:cNvSpPr>
            <a:spLocks noGrp="1"/>
          </p:cNvSpPr>
          <p:nvPr>
            <p:ph type="title"/>
          </p:nvPr>
        </p:nvSpPr>
        <p:spPr/>
        <p:txBody>
          <a:bodyPr/>
          <a:lstStyle/>
          <a:p>
            <a:r>
              <a:rPr lang="en-US" cap="none" dirty="0"/>
              <a:t>Trio Ronald E. McNair Scholars</a:t>
            </a:r>
          </a:p>
        </p:txBody>
      </p:sp>
      <p:pic>
        <p:nvPicPr>
          <p:cNvPr id="8" name="Picture 7" descr="Photograph of some Trio Ronald E. McNair Scholars in front of the Desegregation Monument at the McKissick Museum (top of Horseshoe)">
            <a:extLst>
              <a:ext uri="{FF2B5EF4-FFF2-40B4-BE49-F238E27FC236}">
                <a16:creationId xmlns:a16="http://schemas.microsoft.com/office/drawing/2014/main" id="{1F3110C4-4B43-0E88-0022-F0E90C43E915}"/>
              </a:ext>
            </a:extLst>
          </p:cNvPr>
          <p:cNvPicPr>
            <a:picLocks noChangeAspect="1"/>
          </p:cNvPicPr>
          <p:nvPr/>
        </p:nvPicPr>
        <p:blipFill>
          <a:blip r:embed="rId5"/>
          <a:stretch>
            <a:fillRect/>
          </a:stretch>
        </p:blipFill>
        <p:spPr>
          <a:xfrm>
            <a:off x="662264" y="2300098"/>
            <a:ext cx="4842295" cy="312229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CE5BEB42-F933-4C91-BF96-2BC546668F4E}"/>
            </a:ext>
          </a:extLst>
        </p:cNvPr>
        <p:cNvGrpSpPr/>
        <p:nvPr/>
      </p:nvGrpSpPr>
      <p:grpSpPr>
        <a:xfrm>
          <a:off x="0" y="0"/>
          <a:ext cx="0" cy="0"/>
          <a:chOff x="0" y="0"/>
          <a:chExt cx="0" cy="0"/>
        </a:xfrm>
      </p:grpSpPr>
      <p:sp>
        <p:nvSpPr>
          <p:cNvPr id="233" name="Text Box">
            <a:extLst>
              <a:ext uri="{FF2B5EF4-FFF2-40B4-BE49-F238E27FC236}">
                <a16:creationId xmlns:a16="http://schemas.microsoft.com/office/drawing/2014/main" id="{1FB7ED63-C01A-573D-5557-B88EB8BAA032}"/>
              </a:ext>
            </a:extLst>
          </p:cNvPr>
          <p:cNvSpPr txBox="1">
            <a:spLocks/>
          </p:cNvSpPr>
          <p:nvPr/>
        </p:nvSpPr>
        <p:spPr>
          <a:xfrm>
            <a:off x="524509" y="465285"/>
            <a:ext cx="11048655" cy="4832052"/>
          </a:xfrm>
          <a:prstGeom prst="rect">
            <a:avLst/>
          </a:prstGeom>
          <a:noFill/>
          <a:ln>
            <a:noFill/>
          </a:ln>
        </p:spPr>
        <p:txBody>
          <a:bodyPr spcFirstLastPara="1" wrap="square" lIns="91433" tIns="45700" rIns="91433"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sym typeface="Arial Rounded"/>
              </a:rPr>
              <a:t>With colleagues around you, discuss any of the following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sym typeface="Arial Rounded"/>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sym typeface="Arial Rounded"/>
              </a:rPr>
              <a:t>If you are a first-generation student, what is your story (lived narrative)?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sym typeface="Arial Rounded"/>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sym typeface="Arial Rounded"/>
              </a:rPr>
              <a:t>In your institutional role, how do you leverage and/or support first-generation students on campus?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sym typeface="Arial Rounded"/>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sym typeface="Arial Rounded"/>
              </a:rPr>
              <a:t>What are common challenges first-generation students face in your office and/or direct role? How are these resolved?</a:t>
            </a:r>
            <a:endParaRPr kumimoji="0" lang="en-US" sz="2800" b="0" i="0" u="none" strike="noStrike" kern="1200" cap="none" spc="0" normalizeH="0" baseline="0" noProof="0" dirty="0">
              <a:ln>
                <a:noFill/>
              </a:ln>
              <a:solidFill>
                <a:srgbClr val="000000"/>
              </a:solidFill>
              <a:effectLst/>
              <a:uLnTx/>
              <a:uFillTx/>
              <a:latin typeface="Arial Rounded MT Bold" panose="020F0704030504030204" pitchFamily="34" charset="0"/>
              <a:ea typeface="Arial Rounded"/>
              <a:cs typeface="Arial Rounded"/>
              <a:sym typeface="Arial Rounded"/>
            </a:endParaRPr>
          </a:p>
        </p:txBody>
      </p:sp>
      <p:sp>
        <p:nvSpPr>
          <p:cNvPr id="2" name="Title 1" hidden="1">
            <a:extLst>
              <a:ext uri="{FF2B5EF4-FFF2-40B4-BE49-F238E27FC236}">
                <a16:creationId xmlns:a16="http://schemas.microsoft.com/office/drawing/2014/main" id="{6A48A0B0-4813-F0D0-0D9B-B901D2CAFCF6}"/>
              </a:ext>
            </a:extLst>
          </p:cNvPr>
          <p:cNvSpPr>
            <a:spLocks noGrp="1"/>
          </p:cNvSpPr>
          <p:nvPr>
            <p:ph type="title"/>
          </p:nvPr>
        </p:nvSpPr>
        <p:spPr/>
        <p:txBody>
          <a:bodyPr/>
          <a:lstStyle/>
          <a:p>
            <a:r>
              <a:rPr lang="en-US" cap="none" dirty="0"/>
              <a:t>Group Discuss: First-Generation</a:t>
            </a:r>
            <a:r>
              <a:rPr lang="en-US" cap="none" baseline="0" dirty="0"/>
              <a:t> Students</a:t>
            </a:r>
            <a:endParaRPr lang="en-US" cap="none" dirty="0"/>
          </a:p>
        </p:txBody>
      </p:sp>
    </p:spTree>
    <p:extLst>
      <p:ext uri="{BB962C8B-B14F-4D97-AF65-F5344CB8AC3E}">
        <p14:creationId xmlns:p14="http://schemas.microsoft.com/office/powerpoint/2010/main" val="1483025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EA0317F8-15A7-ACE3-C5E6-9B667596C011}"/>
            </a:ext>
          </a:extLst>
        </p:cNvPr>
        <p:cNvGrpSpPr/>
        <p:nvPr/>
      </p:nvGrpSpPr>
      <p:grpSpPr>
        <a:xfrm>
          <a:off x="0" y="0"/>
          <a:ext cx="0" cy="0"/>
          <a:chOff x="0" y="0"/>
          <a:chExt cx="0" cy="0"/>
        </a:xfrm>
      </p:grpSpPr>
      <p:sp>
        <p:nvSpPr>
          <p:cNvPr id="233" name="Textbox">
            <a:extLst>
              <a:ext uri="{FF2B5EF4-FFF2-40B4-BE49-F238E27FC236}">
                <a16:creationId xmlns:a16="http://schemas.microsoft.com/office/drawing/2014/main" id="{5CFC9D48-AEBE-5EA5-4D75-8C213F58B963}"/>
              </a:ext>
            </a:extLst>
          </p:cNvPr>
          <p:cNvSpPr txBox="1"/>
          <p:nvPr/>
        </p:nvSpPr>
        <p:spPr>
          <a:xfrm>
            <a:off x="524509" y="465285"/>
            <a:ext cx="11048655" cy="5940047"/>
          </a:xfrm>
          <a:prstGeom prst="rect">
            <a:avLst/>
          </a:prstGeom>
          <a:noFill/>
          <a:ln>
            <a:noFill/>
          </a:ln>
        </p:spPr>
        <p:txBody>
          <a:bodyPr spcFirstLastPara="1" wrap="square" lIns="91433" tIns="45700" rIns="91433" bIns="45700" anchor="t" anchorCtr="0">
            <a:spAutoFit/>
          </a:bodyPr>
          <a:lstStyle/>
          <a:p>
            <a:r>
              <a:rPr lang="en-US" sz="2000" dirty="0">
                <a:solidFill>
                  <a:srgbClr val="000000"/>
                </a:solidFill>
                <a:latin typeface="Arial Rounded MT Bold" panose="020F0704030504030204" pitchFamily="34" charset="0"/>
                <a:ea typeface="Arial Rounded"/>
                <a:cs typeface="Arial Rounded"/>
                <a:sym typeface="Arial Rounded"/>
              </a:rPr>
              <a:t>Aliyah discusses her experiences navigating co-curricular involvement during the first-year on the USC campus: </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	I wanted to join one of the public health clubs, and walked into that room, and 	everybody looked at me like I was a unicorn. Having that many eyes on you, 	especially that many eyes on you that don't look like you, whether you’re a people 	person or not, can make you anxious. I walked in there and walked around for </a:t>
            </a:r>
          </a:p>
          <a:p>
            <a:r>
              <a:rPr lang="en-US" sz="2000" dirty="0">
                <a:solidFill>
                  <a:srgbClr val="000000"/>
                </a:solidFill>
                <a:latin typeface="Arial Rounded MT Bold" panose="020F0704030504030204" pitchFamily="34" charset="0"/>
                <a:ea typeface="Arial Rounded"/>
                <a:cs typeface="Arial Rounded"/>
                <a:sym typeface="Arial Rounded"/>
              </a:rPr>
              <a:t>	like two minutes, and walked right back out the door, because it just didn't feel 	like the space for me. </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With colleagues around you, interrogate Aliyah’s experience. Some considerations:</a:t>
            </a:r>
          </a:p>
          <a:p>
            <a:endParaRPr lang="en-US" sz="2000" dirty="0">
              <a:solidFill>
                <a:srgbClr val="000000"/>
              </a:solidFill>
              <a:latin typeface="Arial Rounded MT Bold" panose="020F0704030504030204" pitchFamily="34" charset="0"/>
              <a:ea typeface="Arial Rounded"/>
              <a:cs typeface="Arial Rounded"/>
              <a:sym typeface="Arial Rounded"/>
            </a:endParaRPr>
          </a:p>
          <a:p>
            <a:pPr marL="457200" indent="-457200">
              <a:buFont typeface="+mj-lt"/>
              <a:buAutoNum type="arabicPeriod"/>
            </a:pPr>
            <a:r>
              <a:rPr lang="en-US" sz="2000" dirty="0">
                <a:solidFill>
                  <a:srgbClr val="000000"/>
                </a:solidFill>
                <a:latin typeface="Arial Rounded MT Bold" panose="020F0704030504030204" pitchFamily="34" charset="0"/>
                <a:ea typeface="Arial Rounded"/>
                <a:cs typeface="Arial Rounded"/>
                <a:sym typeface="Arial Rounded"/>
              </a:rPr>
              <a:t>Does Aliyah’s experience surprise you? </a:t>
            </a:r>
          </a:p>
          <a:p>
            <a:pPr marL="457200" indent="-457200">
              <a:buFont typeface="+mj-lt"/>
              <a:buAutoNum type="arabicPeriod"/>
            </a:pPr>
            <a:r>
              <a:rPr lang="en-US" sz="2000" dirty="0">
                <a:solidFill>
                  <a:srgbClr val="000000"/>
                </a:solidFill>
                <a:latin typeface="Arial Rounded MT Bold" panose="020F0704030504030204" pitchFamily="34" charset="0"/>
                <a:ea typeface="Arial Rounded"/>
                <a:cs typeface="Arial Rounded"/>
                <a:sym typeface="Arial Rounded"/>
              </a:rPr>
              <a:t>In your analysis, is there a problem (issue)? How would you navigate through the problem to advocate?</a:t>
            </a:r>
          </a:p>
          <a:p>
            <a:pPr marL="457200" indent="-457200">
              <a:buFont typeface="+mj-lt"/>
              <a:buAutoNum type="arabicPeriod"/>
            </a:pPr>
            <a:r>
              <a:rPr lang="en-US" sz="2000" dirty="0">
                <a:solidFill>
                  <a:srgbClr val="000000"/>
                </a:solidFill>
                <a:latin typeface="Arial Rounded MT Bold" panose="020F0704030504030204" pitchFamily="34" charset="0"/>
                <a:ea typeface="Arial Rounded"/>
                <a:cs typeface="Arial Rounded"/>
                <a:sym typeface="Arial Rounded"/>
              </a:rPr>
              <a:t>In your institutional role, how does Aliyah’s experience translate to other experiences first-generation students may have on campus? How are these navigated and supported? </a:t>
            </a:r>
          </a:p>
          <a:p>
            <a:pPr marL="457200" indent="-457200">
              <a:buFont typeface="+mj-lt"/>
              <a:buAutoNum type="arabicPeriod"/>
            </a:pPr>
            <a:endParaRPr lang="en-US" sz="2000" dirty="0">
              <a:solidFill>
                <a:srgbClr val="000000"/>
              </a:solidFill>
              <a:latin typeface="Arial Rounded MT Bold" panose="020F0704030504030204" pitchFamily="34" charset="0"/>
              <a:ea typeface="Arial Rounded"/>
              <a:cs typeface="Arial Rounded"/>
              <a:sym typeface="Arial Rounded"/>
            </a:endParaRPr>
          </a:p>
        </p:txBody>
      </p:sp>
      <p:sp>
        <p:nvSpPr>
          <p:cNvPr id="2" name="Title 1" hidden="1">
            <a:extLst>
              <a:ext uri="{FF2B5EF4-FFF2-40B4-BE49-F238E27FC236}">
                <a16:creationId xmlns:a16="http://schemas.microsoft.com/office/drawing/2014/main" id="{10710E19-DD49-43AE-F718-1287A4D53214}"/>
              </a:ext>
            </a:extLst>
          </p:cNvPr>
          <p:cNvSpPr>
            <a:spLocks noGrp="1"/>
          </p:cNvSpPr>
          <p:nvPr>
            <p:ph type="title"/>
          </p:nvPr>
        </p:nvSpPr>
        <p:spPr/>
        <p:txBody>
          <a:bodyPr/>
          <a:lstStyle/>
          <a:p>
            <a:r>
              <a:rPr lang="en-US" cap="none" dirty="0">
                <a:solidFill>
                  <a:srgbClr val="000000"/>
                </a:solidFill>
                <a:latin typeface="Arial Rounded MT Bold" panose="020F0704030504030204" pitchFamily="34" charset="0"/>
                <a:ea typeface="Arial Rounded"/>
                <a:cs typeface="Arial Rounded"/>
                <a:sym typeface="Arial Rounded"/>
              </a:rPr>
              <a:t>Aliyah Discusses Her Experiences</a:t>
            </a:r>
            <a:endParaRPr lang="en-US" cap="none" dirty="0"/>
          </a:p>
        </p:txBody>
      </p:sp>
    </p:spTree>
    <p:extLst>
      <p:ext uri="{BB962C8B-B14F-4D97-AF65-F5344CB8AC3E}">
        <p14:creationId xmlns:p14="http://schemas.microsoft.com/office/powerpoint/2010/main" val="307900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9ABC52BF-141A-23C1-1F38-9E763812E401}"/>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FBFFE695-908A-2A16-A657-B848C70D9D56}"/>
              </a:ext>
            </a:extLst>
          </p:cNvPr>
          <p:cNvSpPr txBox="1">
            <a:spLocks noGrp="1"/>
          </p:cNvSpPr>
          <p:nvPr>
            <p:ph type="title" idx="4294967295"/>
          </p:nvPr>
        </p:nvSpPr>
        <p:spPr>
          <a:xfrm>
            <a:off x="524509" y="465285"/>
            <a:ext cx="11048655" cy="584735"/>
          </a:xfrm>
          <a:prstGeom prst="rect">
            <a:avLst/>
          </a:prstGeom>
          <a:noFill/>
          <a:ln>
            <a:noFill/>
            <a:prstDash/>
          </a:ln>
          <a:effectLst/>
        </p:spPr>
        <p:txBody>
          <a:bodyPr rot="0" spcFirstLastPara="1" vertOverflow="overflow" horzOverflow="overflow" vert="horz" wrap="square" lIns="91433" tIns="45700" rIns="91433"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Rounded MT Bold" panose="020F0704030504030204" pitchFamily="34" charset="0"/>
                <a:ea typeface="Arial Rounded"/>
                <a:cs typeface="Arial Rounded"/>
                <a:sym typeface="Arial Rounded"/>
              </a:rPr>
              <a:t>Engagement in High-Practices </a:t>
            </a:r>
            <a:endParaRPr kumimoji="0" lang="en-US" sz="2800" b="0" i="0" u="none" strike="noStrike" kern="1200" cap="none" spc="0" normalizeH="0" baseline="0" noProof="0" dirty="0">
              <a:ln>
                <a:noFill/>
              </a:ln>
              <a:solidFill>
                <a:srgbClr val="000000"/>
              </a:solidFill>
              <a:effectLst/>
              <a:uLnTx/>
              <a:uFillTx/>
              <a:latin typeface="Arial Rounded MT Bold" panose="020F0704030504030204" pitchFamily="34" charset="0"/>
              <a:ea typeface="Arial Rounded"/>
              <a:cs typeface="Arial Rounded"/>
              <a:sym typeface="Arial Rounded"/>
            </a:endParaRPr>
          </a:p>
        </p:txBody>
      </p:sp>
      <p:sp>
        <p:nvSpPr>
          <p:cNvPr id="6" name="TextBox 5">
            <a:extLst>
              <a:ext uri="{FF2B5EF4-FFF2-40B4-BE49-F238E27FC236}">
                <a16:creationId xmlns:a16="http://schemas.microsoft.com/office/drawing/2014/main" id="{7C8A05D1-08B4-CFF5-7335-9713198CA724}"/>
              </a:ext>
            </a:extLst>
          </p:cNvPr>
          <p:cNvSpPr txBox="1"/>
          <p:nvPr/>
        </p:nvSpPr>
        <p:spPr>
          <a:xfrm>
            <a:off x="524509" y="1267365"/>
            <a:ext cx="4112146" cy="5078313"/>
          </a:xfrm>
          <a:prstGeom prst="rect">
            <a:avLst/>
          </a:prstGeom>
          <a:noFill/>
        </p:spPr>
        <p:txBody>
          <a:bodyPr wrap="square">
            <a:spAutoFit/>
          </a:bodyPr>
          <a:lstStyle/>
          <a:p>
            <a:r>
              <a:rPr lang="en-US" dirty="0">
                <a:latin typeface="Arial Rounded MT Bold" panose="020F0704030504030204" pitchFamily="34" charset="0"/>
              </a:rPr>
              <a:t>The critical importance of engagement in at least one high-impact practice (HIPs) during an undergraduate student’s education career is clear to their success (Kuh, 2008). </a:t>
            </a:r>
          </a:p>
          <a:p>
            <a:endParaRPr lang="en-US" dirty="0">
              <a:latin typeface="Arial Rounded MT Bold" panose="020F0704030504030204" pitchFamily="34" charset="0"/>
            </a:endParaRPr>
          </a:p>
          <a:p>
            <a:r>
              <a:rPr lang="en-US" dirty="0">
                <a:latin typeface="Arial Rounded MT Bold" panose="020F0704030504030204" pitchFamily="34" charset="0"/>
              </a:rPr>
              <a:t>Students who engage with HIPs are more likely to be engaged with campus peers, staff, and faculty through intentional and meaningful interactions. </a:t>
            </a:r>
          </a:p>
          <a:p>
            <a:endParaRPr lang="en-US" dirty="0">
              <a:latin typeface="Arial Rounded MT Bold" panose="020F0704030504030204" pitchFamily="34" charset="0"/>
            </a:endParaRPr>
          </a:p>
          <a:p>
            <a:r>
              <a:rPr lang="en-US" dirty="0">
                <a:latin typeface="Arial Rounded MT Bold" panose="020F0704030504030204" pitchFamily="34" charset="0"/>
              </a:rPr>
              <a:t>As an institution, we promote, encourage, and in some cases (require) students to engage with offices to learn more about various opportunities. </a:t>
            </a:r>
          </a:p>
        </p:txBody>
      </p:sp>
      <p:pic>
        <p:nvPicPr>
          <p:cNvPr id="2" name="Picture 2" descr="Image High-Impact Educational Practices ">
            <a:extLst>
              <a:ext uri="{FF2B5EF4-FFF2-40B4-BE49-F238E27FC236}">
                <a16:creationId xmlns:a16="http://schemas.microsoft.com/office/drawing/2014/main" id="{A1C69591-06D8-8447-35F2-FE756F663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497" y="1271693"/>
            <a:ext cx="7063659" cy="4658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768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6F227021-FA0B-9555-4533-D079D0B3DB0C}"/>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CF46DDFC-0239-9AB0-B63A-22D972F23FB7}"/>
              </a:ext>
            </a:extLst>
          </p:cNvPr>
          <p:cNvSpPr txBox="1"/>
          <p:nvPr/>
        </p:nvSpPr>
        <p:spPr>
          <a:xfrm>
            <a:off x="524788" y="505143"/>
            <a:ext cx="4165237" cy="6247824"/>
          </a:xfrm>
          <a:prstGeom prst="rect">
            <a:avLst/>
          </a:prstGeom>
          <a:noFill/>
          <a:ln>
            <a:noFill/>
          </a:ln>
        </p:spPr>
        <p:txBody>
          <a:bodyPr spcFirstLastPara="1" wrap="square" lIns="91433" tIns="45700" rIns="91433" bIns="45700" anchor="t" anchorCtr="0">
            <a:spAutoFit/>
          </a:bodyPr>
          <a:lstStyle/>
          <a:p>
            <a:r>
              <a:rPr lang="en-US" sz="2000" dirty="0">
                <a:latin typeface="Arial Rounded MT Bold" panose="020F0704030504030204" pitchFamily="34" charset="0"/>
              </a:rPr>
              <a:t>On the surface, we know high-impact engagement promotes success. </a:t>
            </a:r>
          </a:p>
          <a:p>
            <a:endParaRPr lang="en-US" sz="2000" dirty="0">
              <a:latin typeface="Arial Rounded MT Bold" panose="020F0704030504030204" pitchFamily="34" charset="0"/>
            </a:endParaRPr>
          </a:p>
          <a:p>
            <a:r>
              <a:rPr lang="en-US" sz="2000" dirty="0">
                <a:latin typeface="Arial Rounded MT Bold" panose="020F0704030504030204" pitchFamily="34" charset="0"/>
              </a:rPr>
              <a:t>With colleagues around you </a:t>
            </a:r>
          </a:p>
          <a:p>
            <a:pPr marL="457200" indent="-457200">
              <a:buFont typeface="+mj-lt"/>
              <a:buAutoNum type="arabicPeriod"/>
            </a:pPr>
            <a:r>
              <a:rPr lang="en-US" sz="2000" dirty="0">
                <a:latin typeface="Arial Rounded MT Bold" panose="020F0704030504030204" pitchFamily="34" charset="0"/>
              </a:rPr>
              <a:t>Discuss the experiences of first-generation student engagement in high-impact practices on the USC campus. </a:t>
            </a:r>
          </a:p>
          <a:p>
            <a:pPr marL="457200" indent="-457200">
              <a:buFont typeface="+mj-lt"/>
              <a:buAutoNum type="arabicPeriod"/>
            </a:pPr>
            <a:r>
              <a:rPr lang="en-US" sz="2000" dirty="0">
                <a:latin typeface="Arial Rounded MT Bold" panose="020F0704030504030204" pitchFamily="34" charset="0"/>
              </a:rPr>
              <a:t>How does the conversation shift as we advocate for first-generation students' engagement? Potential challenges, etc. </a:t>
            </a:r>
          </a:p>
          <a:p>
            <a:pPr marL="457200" indent="-457200">
              <a:buFont typeface="+mj-lt"/>
              <a:buAutoNum type="arabicPeriod"/>
            </a:pPr>
            <a:r>
              <a:rPr lang="en-US" sz="2000" dirty="0">
                <a:latin typeface="Arial Rounded MT Bold" panose="020F0704030504030204" pitchFamily="34" charset="0"/>
              </a:rPr>
              <a:t>Where are the gaps in engagement? Why do these gaps exist? What is the issue?</a:t>
            </a:r>
          </a:p>
          <a:p>
            <a:endParaRPr lang="en-US" sz="2000" dirty="0">
              <a:latin typeface="Arial Rounded MT Bold" panose="020F0704030504030204" pitchFamily="34" charset="0"/>
            </a:endParaRPr>
          </a:p>
        </p:txBody>
      </p:sp>
      <p:pic>
        <p:nvPicPr>
          <p:cNvPr id="5122" name="Picture 2" descr="Image High-Impact Educational Practices ">
            <a:extLst>
              <a:ext uri="{FF2B5EF4-FFF2-40B4-BE49-F238E27FC236}">
                <a16:creationId xmlns:a16="http://schemas.microsoft.com/office/drawing/2014/main" id="{E0C5C551-405A-3ECE-AE25-E8580E549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025" y="748873"/>
            <a:ext cx="7063659" cy="50276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a:extLst>
              <a:ext uri="{FF2B5EF4-FFF2-40B4-BE49-F238E27FC236}">
                <a16:creationId xmlns:a16="http://schemas.microsoft.com/office/drawing/2014/main" id="{EFFC7661-C100-4AFC-D7BC-82F7BCFE56A0}"/>
              </a:ext>
            </a:extLst>
          </p:cNvPr>
          <p:cNvSpPr>
            <a:spLocks noGrp="1"/>
          </p:cNvSpPr>
          <p:nvPr>
            <p:ph type="title"/>
          </p:nvPr>
        </p:nvSpPr>
        <p:spPr/>
        <p:txBody>
          <a:bodyPr/>
          <a:lstStyle/>
          <a:p>
            <a:r>
              <a:rPr lang="en-US" cap="none" dirty="0"/>
              <a:t>Group Discuss: High-Impact Practices</a:t>
            </a:r>
          </a:p>
        </p:txBody>
      </p:sp>
    </p:spTree>
    <p:extLst>
      <p:ext uri="{BB962C8B-B14F-4D97-AF65-F5344CB8AC3E}">
        <p14:creationId xmlns:p14="http://schemas.microsoft.com/office/powerpoint/2010/main" val="844043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1892BF8C-8B62-F680-BB7E-62B2ADBF640A}"/>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04AD7C75-DAB5-8882-A413-464C19C831A2}"/>
              </a:ext>
            </a:extLst>
          </p:cNvPr>
          <p:cNvSpPr txBox="1"/>
          <p:nvPr/>
        </p:nvSpPr>
        <p:spPr>
          <a:xfrm>
            <a:off x="524509" y="465285"/>
            <a:ext cx="11048655" cy="5324494"/>
          </a:xfrm>
          <a:prstGeom prst="rect">
            <a:avLst/>
          </a:prstGeom>
          <a:noFill/>
          <a:ln>
            <a:noFill/>
          </a:ln>
        </p:spPr>
        <p:txBody>
          <a:bodyPr spcFirstLastPara="1" wrap="square" lIns="91433" tIns="45700" rIns="91433" bIns="45700" anchor="t" anchorCtr="0">
            <a:spAutoFit/>
          </a:bodyPr>
          <a:lstStyle/>
          <a:p>
            <a:r>
              <a:rPr lang="en-US" sz="2000" dirty="0">
                <a:solidFill>
                  <a:srgbClr val="000000"/>
                </a:solidFill>
                <a:latin typeface="Arial Rounded MT Bold" panose="020F0704030504030204" pitchFamily="34" charset="0"/>
                <a:ea typeface="Arial Rounded"/>
                <a:cs typeface="Arial Rounded"/>
                <a:sym typeface="Arial Rounded"/>
              </a:rPr>
              <a:t>Smartwater discusses their TRIO McNair (Undergraduate Research) experience: </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	McNair, I feel like that program has actually helped me gain other experiences 	within campus, like being an assistant position in the lab which I would have 	never been able to do by myself if it wasn't for the McNair Program, which I am 	very fortunate to be part of. And now wanting to go to graduate school especially 	because not that many people get exposed to that as first-gen. </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K2 highlights his experience as a Black man and navigating leadership experiences: </a:t>
            </a:r>
          </a:p>
          <a:p>
            <a:r>
              <a:rPr lang="en-US" sz="2000" dirty="0">
                <a:solidFill>
                  <a:srgbClr val="000000"/>
                </a:solidFill>
                <a:latin typeface="Arial Rounded MT Bold" panose="020F0704030504030204" pitchFamily="34" charset="0"/>
                <a:ea typeface="Arial Rounded"/>
                <a:cs typeface="Arial Rounded"/>
                <a:sym typeface="Arial Rounded"/>
              </a:rPr>
              <a:t>	Being a Black male, I don't let it discourage me. I use it a drive. I am typically the 	only one in many situations on campus and not many of us are in leadership 	positions. Now I use that as motivation to be in exec board positions and in 	opportunities where you do not see us represented.</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With colleagues around you, in what ways do these narratives disrupt the </a:t>
            </a:r>
            <a:r>
              <a:rPr lang="en-US" sz="2000" u="sng" dirty="0">
                <a:solidFill>
                  <a:srgbClr val="000000"/>
                </a:solidFill>
                <a:latin typeface="Arial Rounded MT Bold" panose="020F0704030504030204" pitchFamily="34" charset="0"/>
                <a:ea typeface="Arial Rounded"/>
                <a:cs typeface="Arial Rounded"/>
                <a:sym typeface="Arial Rounded"/>
              </a:rPr>
              <a:t>informal assumptions and scholarship </a:t>
            </a:r>
            <a:r>
              <a:rPr lang="en-US" sz="2000" dirty="0">
                <a:solidFill>
                  <a:srgbClr val="000000"/>
                </a:solidFill>
                <a:latin typeface="Arial Rounded MT Bold" panose="020F0704030504030204" pitchFamily="34" charset="0"/>
                <a:ea typeface="Arial Rounded"/>
                <a:cs typeface="Arial Rounded"/>
                <a:sym typeface="Arial Rounded"/>
              </a:rPr>
              <a:t>around first-generation student engagement?  </a:t>
            </a:r>
          </a:p>
          <a:p>
            <a:endParaRPr lang="en-US" sz="2000" dirty="0">
              <a:solidFill>
                <a:srgbClr val="000000"/>
              </a:solidFill>
              <a:latin typeface="Arial Rounded MT Bold" panose="020F0704030504030204" pitchFamily="34" charset="0"/>
              <a:ea typeface="Arial Rounded"/>
              <a:cs typeface="Arial Rounded"/>
              <a:sym typeface="Arial Rounded"/>
            </a:endParaRPr>
          </a:p>
        </p:txBody>
      </p:sp>
      <p:sp>
        <p:nvSpPr>
          <p:cNvPr id="2" name="Title 1" hidden="1">
            <a:extLst>
              <a:ext uri="{FF2B5EF4-FFF2-40B4-BE49-F238E27FC236}">
                <a16:creationId xmlns:a16="http://schemas.microsoft.com/office/drawing/2014/main" id="{3617D979-E323-BD00-7916-0CE7CE88CDE7}"/>
              </a:ext>
            </a:extLst>
          </p:cNvPr>
          <p:cNvSpPr>
            <a:spLocks noGrp="1"/>
          </p:cNvSpPr>
          <p:nvPr>
            <p:ph type="title"/>
          </p:nvPr>
        </p:nvSpPr>
        <p:spPr/>
        <p:txBody>
          <a:bodyPr/>
          <a:lstStyle/>
          <a:p>
            <a:r>
              <a:rPr lang="en-US" cap="none" dirty="0">
                <a:solidFill>
                  <a:srgbClr val="000000"/>
                </a:solidFill>
                <a:latin typeface="Arial Rounded MT Bold" panose="020F0704030504030204" pitchFamily="34" charset="0"/>
                <a:ea typeface="Arial Rounded"/>
                <a:cs typeface="Arial Rounded"/>
                <a:sym typeface="Arial Rounded"/>
              </a:rPr>
              <a:t>TRIO McNair (Undergraduate Research) Experience</a:t>
            </a:r>
            <a:endParaRPr lang="en-US" cap="none" dirty="0"/>
          </a:p>
        </p:txBody>
      </p:sp>
    </p:spTree>
    <p:extLst>
      <p:ext uri="{BB962C8B-B14F-4D97-AF65-F5344CB8AC3E}">
        <p14:creationId xmlns:p14="http://schemas.microsoft.com/office/powerpoint/2010/main" val="544381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AE7139EA-37FA-6BC9-05E6-B361DF3A651D}"/>
            </a:ext>
          </a:extLst>
        </p:cNvPr>
        <p:cNvGrpSpPr/>
        <p:nvPr/>
      </p:nvGrpSpPr>
      <p:grpSpPr>
        <a:xfrm>
          <a:off x="0" y="0"/>
          <a:ext cx="0" cy="0"/>
          <a:chOff x="0" y="0"/>
          <a:chExt cx="0" cy="0"/>
        </a:xfrm>
      </p:grpSpPr>
      <p:sp>
        <p:nvSpPr>
          <p:cNvPr id="233" name="Google Shape;233;p39">
            <a:extLst>
              <a:ext uri="{FF2B5EF4-FFF2-40B4-BE49-F238E27FC236}">
                <a16:creationId xmlns:a16="http://schemas.microsoft.com/office/drawing/2014/main" id="{774D1CC7-5249-5BB1-2E7C-FEA2707462A7}"/>
              </a:ext>
            </a:extLst>
          </p:cNvPr>
          <p:cNvSpPr txBox="1"/>
          <p:nvPr/>
        </p:nvSpPr>
        <p:spPr>
          <a:xfrm>
            <a:off x="524509" y="465285"/>
            <a:ext cx="11048655" cy="5632271"/>
          </a:xfrm>
          <a:prstGeom prst="rect">
            <a:avLst/>
          </a:prstGeom>
          <a:noFill/>
          <a:ln>
            <a:noFill/>
          </a:ln>
        </p:spPr>
        <p:txBody>
          <a:bodyPr spcFirstLastPara="1" wrap="square" lIns="91433" tIns="45700" rIns="91433" bIns="45700" anchor="t" anchorCtr="0">
            <a:spAutoFit/>
          </a:bodyPr>
          <a:lstStyle/>
          <a:p>
            <a:r>
              <a:rPr lang="en-US" sz="2000" dirty="0">
                <a:solidFill>
                  <a:srgbClr val="000000"/>
                </a:solidFill>
                <a:latin typeface="Arial Rounded MT Bold" panose="020F0704030504030204" pitchFamily="34" charset="0"/>
                <a:ea typeface="Arial Rounded"/>
                <a:cs typeface="Arial Rounded"/>
                <a:sym typeface="Arial Rounded"/>
              </a:rPr>
              <a:t>Disrupts the deficit assumptions (informal) of first-generation students and their campus engagement. First-generation students bring with them a wealth of assets (often invisible) of assets that institutions do not recognize</a:t>
            </a:r>
            <a:r>
              <a:rPr lang="en-US" sz="2000" dirty="0">
                <a:latin typeface="Arial Rounded MT Bold" panose="020F0704030504030204" pitchFamily="34" charset="0"/>
                <a:cs typeface="Arial" panose="020B0604020202020204" pitchFamily="34" charset="0"/>
              </a:rPr>
              <a:t> or value (Yosso, 2005), </a:t>
            </a:r>
            <a:r>
              <a:rPr lang="en-US" sz="2000" dirty="0">
                <a:solidFill>
                  <a:srgbClr val="000000"/>
                </a:solidFill>
                <a:latin typeface="Arial Rounded MT Bold" panose="020F0704030504030204" pitchFamily="34" charset="0"/>
                <a:ea typeface="Arial Rounded"/>
                <a:cs typeface="Arial Rounded"/>
                <a:sym typeface="Arial Rounded"/>
              </a:rPr>
              <a:t>(Johnson, forthcoming). </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Research and rhetoric on first-generation students tends to focus on their limited social support and low socioeconomic status background, when compared to continuing education students (LeBouef &amp; Dworkin, 2021). </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Yet this assumption dismisses the strong familial relationship, connections, and resilience that first-generation students often bring with them to campus (Canning et al. 2020). </a:t>
            </a:r>
          </a:p>
          <a:p>
            <a:endParaRPr lang="en-US" sz="2000" dirty="0">
              <a:solidFill>
                <a:srgbClr val="000000"/>
              </a:solidFill>
              <a:latin typeface="Arial Rounded MT Bold" panose="020F0704030504030204" pitchFamily="34" charset="0"/>
              <a:ea typeface="Arial Rounded"/>
              <a:cs typeface="Arial Rounded"/>
              <a:sym typeface="Arial Rounded"/>
            </a:endParaRPr>
          </a:p>
          <a:p>
            <a:r>
              <a:rPr lang="en-US" sz="2000" dirty="0">
                <a:solidFill>
                  <a:srgbClr val="000000"/>
                </a:solidFill>
                <a:latin typeface="Arial Rounded MT Bold" panose="020F0704030504030204" pitchFamily="34" charset="0"/>
                <a:ea typeface="Arial Rounded"/>
                <a:cs typeface="Arial Rounded"/>
                <a:sym typeface="Arial Rounded"/>
              </a:rPr>
              <a:t>To understand and advance first-generation student outcomes and success, educators, leaders, and practitioners must aim to empower their first-generation students by identifying and leveraging individual strengths to increase their likelihood of success and promote self-efficacy in an asset-based approach (Kamalumpundi et al. 2025), (Johnson, forthcoming). </a:t>
            </a:r>
          </a:p>
        </p:txBody>
      </p:sp>
      <p:sp>
        <p:nvSpPr>
          <p:cNvPr id="2" name="Title 1" hidden="1">
            <a:extLst>
              <a:ext uri="{FF2B5EF4-FFF2-40B4-BE49-F238E27FC236}">
                <a16:creationId xmlns:a16="http://schemas.microsoft.com/office/drawing/2014/main" id="{85DD3DAE-C38C-7E86-E065-35724553BC9D}"/>
              </a:ext>
            </a:extLst>
          </p:cNvPr>
          <p:cNvSpPr>
            <a:spLocks noGrp="1"/>
          </p:cNvSpPr>
          <p:nvPr>
            <p:ph type="title"/>
          </p:nvPr>
        </p:nvSpPr>
        <p:spPr/>
        <p:txBody>
          <a:bodyPr/>
          <a:lstStyle/>
          <a:p>
            <a:r>
              <a:rPr lang="en-US" cap="none" dirty="0">
                <a:solidFill>
                  <a:srgbClr val="000000"/>
                </a:solidFill>
                <a:latin typeface="Arial Rounded MT Bold" panose="020F0704030504030204" pitchFamily="34" charset="0"/>
                <a:ea typeface="Arial Rounded"/>
                <a:cs typeface="Arial Rounded"/>
                <a:sym typeface="Arial Rounded"/>
              </a:rPr>
              <a:t>Research And Rhetoric</a:t>
            </a:r>
            <a:endParaRPr lang="en-US" cap="none" dirty="0"/>
          </a:p>
        </p:txBody>
      </p:sp>
    </p:spTree>
    <p:extLst>
      <p:ext uri="{BB962C8B-B14F-4D97-AF65-F5344CB8AC3E}">
        <p14:creationId xmlns:p14="http://schemas.microsoft.com/office/powerpoint/2010/main" val="2674169830"/>
      </p:ext>
    </p:extLst>
  </p:cSld>
  <p:clrMapOvr>
    <a:masterClrMapping/>
  </p:clrMapOvr>
</p:sld>
</file>

<file path=ppt/theme/theme1.xml><?xml version="1.0" encoding="utf-8"?>
<a:theme xmlns:a="http://schemas.openxmlformats.org/drawingml/2006/main" name="UofSC Simple Theme">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258CAB0-DDDD-8E42-8715-79BD1402BECB}" vid="{EC9F5A20-6D19-7048-A333-7BEF17D9B2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usc_ppt_substitute_fonts_wide (1)</Template>
  <TotalTime>5724</TotalTime>
  <Words>2410</Words>
  <Application>Microsoft Office PowerPoint</Application>
  <PresentationFormat>Widescreen</PresentationFormat>
  <Paragraphs>194</Paragraphs>
  <Slides>20</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Rounded</vt:lpstr>
      <vt:lpstr>Arial Rounded MT Bold</vt:lpstr>
      <vt:lpstr>Calibri</vt:lpstr>
      <vt:lpstr>Impact</vt:lpstr>
      <vt:lpstr>UofSC Simple Theme</vt:lpstr>
      <vt:lpstr>Supporting and Engaging First-Generation Students  in High Impact Practices</vt:lpstr>
      <vt:lpstr>About Jamil D. Johnson, Ph.D.</vt:lpstr>
      <vt:lpstr>Trio Ronald E. McNair Scholars</vt:lpstr>
      <vt:lpstr>Group Discuss: First-Generation Students</vt:lpstr>
      <vt:lpstr>Aliyah Discusses Her Experiences</vt:lpstr>
      <vt:lpstr>Engagement in High-Practices </vt:lpstr>
      <vt:lpstr>Group Discuss: High-Impact Practices</vt:lpstr>
      <vt:lpstr>TRIO McNair (Undergraduate Research) Experience</vt:lpstr>
      <vt:lpstr>Research And Rhetoric</vt:lpstr>
      <vt:lpstr>Community Cultural Wealth Mode Image</vt:lpstr>
      <vt:lpstr>Community Cultural Wealth (Yosso, 2005) - 1</vt:lpstr>
      <vt:lpstr>Community Cultural Wealth (Yosso, 2005) - 2</vt:lpstr>
      <vt:lpstr>Community Cultural Wealth (Yosso, 2005) - 3</vt:lpstr>
      <vt:lpstr>Community Cultural Wealth (Yosso, 2005) - 4</vt:lpstr>
      <vt:lpstr>Practices To Increase First-generation Student Engagement - 1</vt:lpstr>
      <vt:lpstr>Practices To Increase First-generation Student Engagement - 2</vt:lpstr>
      <vt:lpstr>Max Discusses The Impact Of TRIO</vt:lpstr>
      <vt:lpstr>Jenny Notes Of Her U101 TRIO Experience</vt:lpstr>
      <vt:lpstr>Gap In The Hierarchical Structure</vt:lpstr>
      <vt:lpstr>Thank You, Contact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EDHE 732 The American college student</dc:title>
  <dc:creator>Johnson, Jamil</dc:creator>
  <cp:lastModifiedBy>Makayla Washington</cp:lastModifiedBy>
  <cp:revision>6</cp:revision>
  <dcterms:created xsi:type="dcterms:W3CDTF">2024-01-09T18:45:45Z</dcterms:created>
  <dcterms:modified xsi:type="dcterms:W3CDTF">2026-04-10T17:25:05Z</dcterms:modified>
</cp:coreProperties>
</file>