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80" r:id="rId7"/>
  </p:sldIdLst>
  <p:sldSz cx="18288000" cy="10287000"/>
  <p:notesSz cx="6858000" cy="9144000"/>
  <p:embeddedFontLst>
    <p:embeddedFont>
      <p:font typeface="Helvetica World" panose="020B0604020202020204" charset="-128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1" autoAdjust="0"/>
    <p:restoredTop sz="94698" autoAdjust="0"/>
  </p:normalViewPr>
  <p:slideViewPr>
    <p:cSldViewPr>
      <p:cViewPr varScale="1">
        <p:scale>
          <a:sx n="60" d="100"/>
          <a:sy n="60" d="100"/>
        </p:scale>
        <p:origin x="1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9E8E7-E307-9948-B732-CEC1F1F83D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6A56-CE23-ED44-8DCF-FAA10CF47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1B8-23F2-B641-A899-623110CD2545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DC3F-0830-A74D-A594-1DAA444AC8BF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42F7-E006-B04D-86D1-FD52F07DA8D3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F0FF-0827-F843-B4D2-D76A4825EDC3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FB87-4BF4-6441-9F28-3F7862DC3570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9887-D06D-EC43-BC2D-90DEB26E9A9B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3401-D887-CF4F-9825-7E67140E4950}" type="datetime1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72C3-F457-F04D-8A81-1D871C4274B6}" type="datetime1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2989-30AB-A849-BCEF-B726582C7F24}" type="datetime1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C1A5-7B14-8841-9EF7-28CDABB6D4E3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660-DFAF-DC42-A383-512D0185B0F8}" type="datetime1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C08D-0BC0-5D4E-9EF0-D8CA46FE928E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9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6400" cy="730250"/>
            </a:xfrm>
            <a:custGeom>
              <a:avLst/>
              <a:gdLst/>
              <a:ahLst/>
              <a:cxnLst/>
              <a:rect l="l" t="t" r="r" b="b"/>
              <a:pathLst>
                <a:path w="5486400" h="730250">
                  <a:moveTo>
                    <a:pt x="0" y="0"/>
                  </a:moveTo>
                  <a:lnTo>
                    <a:pt x="5486400" y="0"/>
                  </a:lnTo>
                  <a:lnTo>
                    <a:pt x="54864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5486400" cy="730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>
                  <a:solidFill>
                    <a:srgbClr val="EAE6DD"/>
                  </a:solidFill>
                  <a:latin typeface="Aptos"/>
                  <a:ea typeface="Aptos"/>
                  <a:cs typeface="Aptos"/>
                  <a:sym typeface="Aptos"/>
                </a:rPr>
                <a:t>1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75838" y="242915"/>
            <a:ext cx="2223525" cy="2223525"/>
          </a:xfrm>
          <a:custGeom>
            <a:avLst/>
            <a:gdLst/>
            <a:ahLst/>
            <a:cxnLst/>
            <a:rect l="l" t="t" r="r" b="b"/>
            <a:pathLst>
              <a:path w="2223525" h="2223525">
                <a:moveTo>
                  <a:pt x="0" y="0"/>
                </a:moveTo>
                <a:lnTo>
                  <a:pt x="2223525" y="0"/>
                </a:lnTo>
                <a:lnTo>
                  <a:pt x="2223525" y="2223525"/>
                </a:lnTo>
                <a:lnTo>
                  <a:pt x="0" y="2223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663076" y="0"/>
            <a:ext cx="10609296" cy="10287000"/>
          </a:xfrm>
          <a:custGeom>
            <a:avLst/>
            <a:gdLst/>
            <a:ahLst/>
            <a:cxnLst/>
            <a:rect l="l" t="t" r="r" b="b"/>
            <a:pathLst>
              <a:path w="10609296" h="10287000">
                <a:moveTo>
                  <a:pt x="0" y="0"/>
                </a:moveTo>
                <a:lnTo>
                  <a:pt x="10609296" y="0"/>
                </a:lnTo>
                <a:lnTo>
                  <a:pt x="106092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05508" y="2949376"/>
            <a:ext cx="6787945" cy="3087285"/>
            <a:chOff x="0" y="0"/>
            <a:chExt cx="9784425" cy="44501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84425" cy="4450140"/>
            </a:xfrm>
            <a:custGeom>
              <a:avLst/>
              <a:gdLst/>
              <a:ahLst/>
              <a:cxnLst/>
              <a:rect l="l" t="t" r="r" b="b"/>
              <a:pathLst>
                <a:path w="9784425" h="4450140">
                  <a:moveTo>
                    <a:pt x="0" y="0"/>
                  </a:moveTo>
                  <a:lnTo>
                    <a:pt x="9784425" y="0"/>
                  </a:lnTo>
                  <a:lnTo>
                    <a:pt x="9784425" y="4450140"/>
                  </a:lnTo>
                  <a:lnTo>
                    <a:pt x="0" y="44501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9784425" cy="433584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0260"/>
                </a:lnSpc>
              </a:pPr>
              <a:r>
                <a:rPr lang="en-US" sz="9500">
                  <a:solidFill>
                    <a:srgbClr val="EAE6DD"/>
                  </a:solidFill>
                  <a:latin typeface="Aptos"/>
                  <a:ea typeface="Aptos"/>
                  <a:cs typeface="Aptos"/>
                  <a:sym typeface="Aptos"/>
                </a:rPr>
                <a:t>Reclaim the Narrative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24283" y="6344897"/>
            <a:ext cx="6153218" cy="236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6"/>
              </a:lnSpc>
            </a:pPr>
            <a:r>
              <a:rPr lang="en-US" sz="433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Higher Ed </a:t>
            </a:r>
          </a:p>
          <a:p>
            <a:pPr algn="ctr">
              <a:lnSpc>
                <a:spcPts val="4676"/>
              </a:lnSpc>
            </a:pPr>
            <a:r>
              <a:rPr lang="en-US" sz="433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for the </a:t>
            </a:r>
          </a:p>
          <a:p>
            <a:pPr algn="ctr">
              <a:lnSpc>
                <a:spcPts val="4676"/>
              </a:lnSpc>
            </a:pPr>
            <a:r>
              <a:rPr lang="en-US" sz="433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Common Good</a:t>
            </a:r>
          </a:p>
          <a:p>
            <a:pPr algn="ctr">
              <a:lnSpc>
                <a:spcPts val="4676"/>
              </a:lnSpc>
            </a:pPr>
            <a:endParaRPr lang="en-US" sz="4330">
              <a:solidFill>
                <a:srgbClr val="EAE6DD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036196" y="5993798"/>
            <a:ext cx="5929393" cy="0"/>
          </a:xfrm>
          <a:prstGeom prst="line">
            <a:avLst/>
          </a:prstGeom>
          <a:ln w="85725" cap="rnd">
            <a:solidFill>
              <a:srgbClr val="086D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2A44F-5482-EED4-66B5-04B3A0EE589A}"/>
              </a:ext>
            </a:extLst>
          </p:cNvPr>
          <p:cNvSpPr txBox="1"/>
          <p:nvPr/>
        </p:nvSpPr>
        <p:spPr>
          <a:xfrm>
            <a:off x="426596" y="962451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571500"/>
            <a:ext cx="6629400" cy="2057400"/>
            <a:chOff x="0" y="0"/>
            <a:chExt cx="8737204" cy="39136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7204" cy="3913682"/>
            </a:xfrm>
            <a:custGeom>
              <a:avLst/>
              <a:gdLst/>
              <a:ahLst/>
              <a:cxnLst/>
              <a:rect l="l" t="t" r="r" b="b"/>
              <a:pathLst>
                <a:path w="8737204" h="3913682">
                  <a:moveTo>
                    <a:pt x="0" y="0"/>
                  </a:moveTo>
                  <a:lnTo>
                    <a:pt x="8737204" y="0"/>
                  </a:lnTo>
                  <a:lnTo>
                    <a:pt x="8737204" y="3913682"/>
                  </a:lnTo>
                  <a:lnTo>
                    <a:pt x="0" y="39136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8737204" cy="38279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/>
              <a:r>
                <a:rPr lang="en-US" sz="4800" b="1" dirty="0">
                  <a:solidFill>
                    <a:srgbClr val="EDD286"/>
                  </a:solidFill>
                  <a:latin typeface="Aptos"/>
                  <a:ea typeface="Aptos"/>
                  <a:cs typeface="Aptos"/>
                  <a:sym typeface="Aptos"/>
                </a:rPr>
                <a:t>Reclaim the Narrative at USC Columbia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69837" y="15"/>
            <a:ext cx="10318162" cy="10286985"/>
            <a:chOff x="0" y="0"/>
            <a:chExt cx="13757550" cy="13715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57529" cy="13716000"/>
            </a:xfrm>
            <a:custGeom>
              <a:avLst/>
              <a:gdLst/>
              <a:ahLst/>
              <a:cxnLst/>
              <a:rect l="l" t="t" r="r" b="b"/>
              <a:pathLst>
                <a:path w="13757529" h="13716000">
                  <a:moveTo>
                    <a:pt x="0" y="0"/>
                  </a:moveTo>
                  <a:lnTo>
                    <a:pt x="13757529" y="0"/>
                  </a:lnTo>
                  <a:lnTo>
                    <a:pt x="1375752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077B093E-AF82-51D5-48AF-42B68AD37177}"/>
              </a:ext>
            </a:extLst>
          </p:cNvPr>
          <p:cNvSpPr/>
          <p:nvPr/>
        </p:nvSpPr>
        <p:spPr>
          <a:xfrm>
            <a:off x="810187" y="2781300"/>
            <a:ext cx="6182503" cy="226829"/>
          </a:xfrm>
          <a:custGeom>
            <a:avLst/>
            <a:gdLst/>
            <a:ahLst/>
            <a:cxnLst/>
            <a:rect l="l" t="t" r="r" b="b"/>
            <a:pathLst>
              <a:path w="16002000" h="285276">
                <a:moveTo>
                  <a:pt x="0" y="0"/>
                </a:moveTo>
                <a:lnTo>
                  <a:pt x="16002000" y="0"/>
                </a:lnTo>
                <a:lnTo>
                  <a:pt x="16002000" y="285276"/>
                </a:lnTo>
                <a:lnTo>
                  <a:pt x="0" y="285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47625" cap="rnd">
            <a:solidFill>
              <a:srgbClr val="569732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32AEC-854D-F2F7-E11C-2856D64DB5CC}"/>
              </a:ext>
            </a:extLst>
          </p:cNvPr>
          <p:cNvSpPr txBox="1"/>
          <p:nvPr/>
        </p:nvSpPr>
        <p:spPr>
          <a:xfrm>
            <a:off x="426596" y="962451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FBD0593-297A-8CDF-BB25-AC9923CFF43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85799" y="3173368"/>
            <a:ext cx="6962445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Higher Education for South Carolina’s Common Good</a:t>
            </a:r>
            <a:endParaRPr lang="en-US" altLang="en-US" sz="3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South Carolina’s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flagship public research university</a:t>
            </a: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Educates and serves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students who stay and lead in the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Research, teaching, and service with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direct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public impact</a:t>
            </a: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Faculty and staff work often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misunderstood or invisible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to the public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Reclaim the Narrative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Supports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faculty &amp; staff voices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(not institutional messaging)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Centers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shared public values</a:t>
            </a: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Flexible, voluntary, locally adaptable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9025" y="0"/>
            <a:ext cx="8288975" cy="10287000"/>
            <a:chOff x="0" y="0"/>
            <a:chExt cx="218310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3105" cy="2709333"/>
            </a:xfrm>
            <a:custGeom>
              <a:avLst/>
              <a:gdLst/>
              <a:ahLst/>
              <a:cxnLst/>
              <a:rect l="l" t="t" r="r" b="b"/>
              <a:pathLst>
                <a:path w="2183105" h="2709333">
                  <a:moveTo>
                    <a:pt x="0" y="0"/>
                  </a:moveTo>
                  <a:lnTo>
                    <a:pt x="2183105" y="0"/>
                  </a:lnTo>
                  <a:lnTo>
                    <a:pt x="218310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BB5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83104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52788" y="0"/>
            <a:ext cx="8635212" cy="10287000"/>
          </a:xfrm>
          <a:custGeom>
            <a:avLst/>
            <a:gdLst/>
            <a:ahLst/>
            <a:cxnLst/>
            <a:rect l="l" t="t" r="r" b="b"/>
            <a:pathLst>
              <a:path w="8635212" h="10287000">
                <a:moveTo>
                  <a:pt x="0" y="0"/>
                </a:moveTo>
                <a:lnTo>
                  <a:pt x="8635212" y="0"/>
                </a:lnTo>
                <a:lnTo>
                  <a:pt x="86352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84683" y="4272280"/>
            <a:ext cx="6844787" cy="487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dirty="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It’s not everything — but it’s essential.</a:t>
            </a:r>
          </a:p>
          <a:p>
            <a:pPr marL="755651" lvl="1" indent="-377825" algn="l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dirty="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Takes time, many voices, shared values.</a:t>
            </a:r>
          </a:p>
          <a:p>
            <a:pPr marL="755651" lvl="1" indent="-377825" algn="l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dirty="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Organizing and lawsuits defend; stories renew.</a:t>
            </a:r>
          </a:p>
          <a:p>
            <a:pPr marL="755651" lvl="1" indent="-377825" algn="l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dirty="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Together, they build trust and power.</a:t>
            </a:r>
          </a:p>
          <a:p>
            <a:pPr algn="ctr">
              <a:lnSpc>
                <a:spcPts val="8099"/>
              </a:lnSpc>
              <a:spcBef>
                <a:spcPct val="0"/>
              </a:spcBef>
            </a:pPr>
            <a:endParaRPr lang="en-US" sz="3500" dirty="0">
              <a:solidFill>
                <a:srgbClr val="EAE6DD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3230" y="983176"/>
            <a:ext cx="7887693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99"/>
              </a:lnSpc>
              <a:spcBef>
                <a:spcPct val="0"/>
              </a:spcBef>
            </a:pPr>
            <a:r>
              <a:rPr lang="en-US" sz="7499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Why Narrative Change Matters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7D5B857-0D90-7987-00AD-74313ADDF64D}"/>
              </a:ext>
            </a:extLst>
          </p:cNvPr>
          <p:cNvSpPr/>
          <p:nvPr/>
        </p:nvSpPr>
        <p:spPr>
          <a:xfrm>
            <a:off x="1030426" y="3535582"/>
            <a:ext cx="7353300" cy="241691"/>
          </a:xfrm>
          <a:custGeom>
            <a:avLst/>
            <a:gdLst/>
            <a:ahLst/>
            <a:cxnLst/>
            <a:rect l="l" t="t" r="r" b="b"/>
            <a:pathLst>
              <a:path w="16002000" h="285276">
                <a:moveTo>
                  <a:pt x="0" y="0"/>
                </a:moveTo>
                <a:lnTo>
                  <a:pt x="16002000" y="0"/>
                </a:lnTo>
                <a:lnTo>
                  <a:pt x="16002000" y="285276"/>
                </a:lnTo>
                <a:lnTo>
                  <a:pt x="0" y="285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47625" cap="rnd">
            <a:solidFill>
              <a:srgbClr val="569732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0556" y="999527"/>
            <a:ext cx="7394717" cy="2430306"/>
            <a:chOff x="0" y="0"/>
            <a:chExt cx="9859623" cy="32404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59622" cy="3240408"/>
            </a:xfrm>
            <a:custGeom>
              <a:avLst/>
              <a:gdLst/>
              <a:ahLst/>
              <a:cxnLst/>
              <a:rect l="l" t="t" r="r" b="b"/>
              <a:pathLst>
                <a:path w="9859622" h="3240408">
                  <a:moveTo>
                    <a:pt x="0" y="0"/>
                  </a:moveTo>
                  <a:lnTo>
                    <a:pt x="9859622" y="0"/>
                  </a:lnTo>
                  <a:lnTo>
                    <a:pt x="9859622" y="3240408"/>
                  </a:lnTo>
                  <a:lnTo>
                    <a:pt x="0" y="3240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9859623" cy="314515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099"/>
                </a:lnSpc>
              </a:pPr>
              <a:r>
                <a:rPr lang="en-US" sz="7499">
                  <a:solidFill>
                    <a:srgbClr val="EAE6DD"/>
                  </a:solidFill>
                  <a:latin typeface="Aptos"/>
                  <a:ea typeface="Aptos"/>
                  <a:cs typeface="Aptos"/>
                  <a:sym typeface="Aptos"/>
                </a:rPr>
                <a:t>It’s Up to Us to Tell the Real Story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91249" y="15"/>
            <a:ext cx="10296751" cy="10286985"/>
            <a:chOff x="0" y="0"/>
            <a:chExt cx="13729001" cy="13715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28981" cy="13716000"/>
            </a:xfrm>
            <a:custGeom>
              <a:avLst/>
              <a:gdLst/>
              <a:ahLst/>
              <a:cxnLst/>
              <a:rect l="l" t="t" r="r" b="b"/>
              <a:pathLst>
                <a:path w="13728981" h="13716000">
                  <a:moveTo>
                    <a:pt x="0" y="0"/>
                  </a:moveTo>
                  <a:lnTo>
                    <a:pt x="13728981" y="0"/>
                  </a:lnTo>
                  <a:lnTo>
                    <a:pt x="13728981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0556" y="4393168"/>
            <a:ext cx="7050565" cy="554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buFont typeface="Arial"/>
              <a:buChar char="•"/>
            </a:pPr>
            <a:r>
              <a:rPr lang="en-US" sz="6600" dirty="0">
                <a:solidFill>
                  <a:srgbClr val="569732"/>
                </a:solidFill>
                <a:latin typeface="Aptos"/>
                <a:ea typeface="Aptos"/>
                <a:cs typeface="Aptos"/>
                <a:sym typeface="Aptos"/>
              </a:rPr>
              <a:t>Make it local</a:t>
            </a:r>
          </a:p>
          <a:p>
            <a:pPr marL="755649" lvl="1" indent="-377824" algn="l">
              <a:buFont typeface="Arial"/>
              <a:buChar char="•"/>
            </a:pPr>
            <a:r>
              <a:rPr lang="en-US" sz="6600" dirty="0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Make it human</a:t>
            </a:r>
            <a:r>
              <a:rPr lang="en-US" sz="6600" dirty="0">
                <a:solidFill>
                  <a:srgbClr val="EAE6DD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</a:p>
          <a:p>
            <a:pPr marL="755649" lvl="1" indent="-377824" algn="l">
              <a:buFont typeface="Arial"/>
              <a:buChar char="•"/>
            </a:pPr>
            <a:r>
              <a:rPr lang="en-US" sz="6600" dirty="0">
                <a:solidFill>
                  <a:srgbClr val="F8AD31"/>
                </a:solidFill>
                <a:latin typeface="Aptos"/>
                <a:ea typeface="Aptos"/>
                <a:cs typeface="Aptos"/>
                <a:sym typeface="Aptos"/>
              </a:rPr>
              <a:t>Make it hopeful </a:t>
            </a:r>
            <a:endParaRPr lang="en-US" sz="6600" dirty="0">
              <a:solidFill>
                <a:srgbClr val="EAE6DD"/>
              </a:solidFill>
              <a:latin typeface="Aptos"/>
              <a:ea typeface="Aptos"/>
              <a:cs typeface="Aptos"/>
              <a:sym typeface="Aptos"/>
            </a:endParaRPr>
          </a:p>
          <a:p>
            <a:pPr marL="755649" lvl="1" indent="-377824" algn="l">
              <a:buFont typeface="Arial"/>
              <a:buChar char="•"/>
            </a:pPr>
            <a:r>
              <a:rPr lang="en-US" sz="6600" dirty="0">
                <a:solidFill>
                  <a:srgbClr val="7BB5B2"/>
                </a:solidFill>
                <a:latin typeface="Aptos"/>
                <a:ea typeface="Aptos"/>
                <a:cs typeface="Aptos"/>
                <a:sym typeface="Aptos"/>
              </a:rPr>
              <a:t>Make it public-serving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499" dirty="0">
              <a:solidFill>
                <a:srgbClr val="EAE6DD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3DB7B18-CC15-55E6-DEA4-AEDD436AF0CB}"/>
              </a:ext>
            </a:extLst>
          </p:cNvPr>
          <p:cNvSpPr/>
          <p:nvPr/>
        </p:nvSpPr>
        <p:spPr>
          <a:xfrm>
            <a:off x="762000" y="3695700"/>
            <a:ext cx="5788511" cy="196038"/>
          </a:xfrm>
          <a:custGeom>
            <a:avLst/>
            <a:gdLst/>
            <a:ahLst/>
            <a:cxnLst/>
            <a:rect l="l" t="t" r="r" b="b"/>
            <a:pathLst>
              <a:path w="16002000" h="285276">
                <a:moveTo>
                  <a:pt x="0" y="0"/>
                </a:moveTo>
                <a:lnTo>
                  <a:pt x="16002000" y="0"/>
                </a:lnTo>
                <a:lnTo>
                  <a:pt x="16002000" y="285276"/>
                </a:lnTo>
                <a:lnTo>
                  <a:pt x="0" y="285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w="47625" cap="rnd">
            <a:solidFill>
              <a:srgbClr val="569732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70596" y="66166"/>
            <a:ext cx="11085394" cy="10287000"/>
            <a:chOff x="0" y="0"/>
            <a:chExt cx="14780526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80513" cy="13716000"/>
            </a:xfrm>
            <a:custGeom>
              <a:avLst/>
              <a:gdLst/>
              <a:ahLst/>
              <a:cxnLst/>
              <a:rect l="l" t="t" r="r" b="b"/>
              <a:pathLst>
                <a:path w="14780513" h="13716000">
                  <a:moveTo>
                    <a:pt x="0" y="0"/>
                  </a:moveTo>
                  <a:lnTo>
                    <a:pt x="14780513" y="0"/>
                  </a:lnTo>
                  <a:lnTo>
                    <a:pt x="1478051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E5B8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5575" y="768392"/>
            <a:ext cx="7254025" cy="2491698"/>
            <a:chOff x="0" y="0"/>
            <a:chExt cx="12479988" cy="32404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479988" cy="3240408"/>
            </a:xfrm>
            <a:custGeom>
              <a:avLst/>
              <a:gdLst/>
              <a:ahLst/>
              <a:cxnLst/>
              <a:rect l="l" t="t" r="r" b="b"/>
              <a:pathLst>
                <a:path w="12479988" h="3240408">
                  <a:moveTo>
                    <a:pt x="0" y="0"/>
                  </a:moveTo>
                  <a:lnTo>
                    <a:pt x="12479988" y="0"/>
                  </a:lnTo>
                  <a:lnTo>
                    <a:pt x="12479988" y="3240408"/>
                  </a:lnTo>
                  <a:lnTo>
                    <a:pt x="0" y="32404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0"/>
              <a:ext cx="12479988" cy="3145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099"/>
                </a:lnSpc>
              </a:pPr>
              <a:r>
                <a:rPr lang="en-US" sz="6600" dirty="0">
                  <a:solidFill>
                    <a:srgbClr val="EDD286"/>
                  </a:solidFill>
                  <a:latin typeface="Aptos"/>
                  <a:ea typeface="Aptos"/>
                  <a:cs typeface="Aptos"/>
                  <a:sym typeface="Aptos"/>
                </a:rPr>
                <a:t>Reclaim the </a:t>
              </a:r>
            </a:p>
            <a:p>
              <a:pPr algn="l">
                <a:lnSpc>
                  <a:spcPts val="8099"/>
                </a:lnSpc>
              </a:pPr>
              <a:r>
                <a:rPr lang="en-US" sz="6600" dirty="0">
                  <a:solidFill>
                    <a:srgbClr val="EDD286"/>
                  </a:solidFill>
                  <a:latin typeface="Aptos"/>
                  <a:ea typeface="Aptos"/>
                  <a:cs typeface="Aptos"/>
                  <a:sym typeface="Aptos"/>
                </a:rPr>
                <a:t>Narrative Materials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13883" y="4248837"/>
            <a:ext cx="8301517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2963" lvl="1" indent="-461481" algn="l">
              <a:lnSpc>
                <a:spcPts val="5507"/>
              </a:lnSpc>
            </a:pPr>
            <a:r>
              <a:rPr lang="en-US" sz="5099" dirty="0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On the Stand Together for Higher Ed website, you will find:</a:t>
            </a:r>
          </a:p>
          <a:p>
            <a:pPr marL="1147282" lvl="1" indent="-685800" algn="l">
              <a:lnSpc>
                <a:spcPts val="5507"/>
              </a:lnSpc>
              <a:buFont typeface="Arial" panose="020B0604020202020204" pitchFamily="34" charset="0"/>
              <a:buChar char="•"/>
            </a:pPr>
            <a:r>
              <a:rPr lang="en-US" sz="5099" dirty="0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Presentation slides</a:t>
            </a:r>
          </a:p>
          <a:p>
            <a:pPr marL="1147282" lvl="1" indent="-685800" algn="l">
              <a:lnSpc>
                <a:spcPts val="5507"/>
              </a:lnSpc>
              <a:buFont typeface="Arial" panose="020B0604020202020204" pitchFamily="34" charset="0"/>
              <a:buChar char="•"/>
            </a:pPr>
            <a:r>
              <a:rPr lang="en-US" sz="5099" dirty="0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Presentation script</a:t>
            </a:r>
          </a:p>
          <a:p>
            <a:pPr marL="1147282" lvl="1" indent="-685800" algn="l">
              <a:lnSpc>
                <a:spcPts val="5507"/>
              </a:lnSpc>
              <a:buFont typeface="Arial" panose="020B0604020202020204" pitchFamily="34" charset="0"/>
              <a:buChar char="•"/>
            </a:pPr>
            <a:r>
              <a:rPr lang="en-US" sz="5099" dirty="0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Booklet of materials</a:t>
            </a:r>
          </a:p>
          <a:p>
            <a:pPr marL="1147282" lvl="1" indent="-685800" algn="l">
              <a:lnSpc>
                <a:spcPts val="5507"/>
              </a:lnSpc>
              <a:buFont typeface="Arial" panose="020B0604020202020204" pitchFamily="34" charset="0"/>
              <a:buChar char="•"/>
            </a:pPr>
            <a:endParaRPr lang="en-US" sz="5099" dirty="0">
              <a:solidFill>
                <a:srgbClr val="EDD286"/>
              </a:solidFill>
              <a:latin typeface="Aptos"/>
              <a:ea typeface="Aptos"/>
              <a:cs typeface="Aptos"/>
              <a:sym typeface="Aptos"/>
            </a:endParaRPr>
          </a:p>
          <a:p>
            <a:pPr marL="461482" lvl="1">
              <a:lnSpc>
                <a:spcPts val="5507"/>
              </a:lnSpc>
            </a:pPr>
            <a:r>
              <a:rPr lang="en-US" sz="2800" dirty="0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https://</a:t>
            </a:r>
            <a:r>
              <a:rPr lang="en-US" sz="2800" dirty="0" err="1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www.standtogetherhighered.org</a:t>
            </a:r>
            <a:r>
              <a:rPr lang="en-US" sz="2800" dirty="0">
                <a:solidFill>
                  <a:srgbClr val="EDD286"/>
                </a:solidFill>
                <a:latin typeface="Aptos"/>
                <a:ea typeface="Aptos"/>
                <a:cs typeface="Aptos"/>
                <a:sym typeface="Aptos"/>
              </a:rPr>
              <a:t>/resources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C0A0414-8992-E171-C1B2-36D15F056DA4}"/>
              </a:ext>
            </a:extLst>
          </p:cNvPr>
          <p:cNvSpPr/>
          <p:nvPr/>
        </p:nvSpPr>
        <p:spPr>
          <a:xfrm>
            <a:off x="975575" y="3482075"/>
            <a:ext cx="7101625" cy="228059"/>
          </a:xfrm>
          <a:custGeom>
            <a:avLst/>
            <a:gdLst/>
            <a:ahLst/>
            <a:cxnLst/>
            <a:rect l="l" t="t" r="r" b="b"/>
            <a:pathLst>
              <a:path w="16002000" h="285276">
                <a:moveTo>
                  <a:pt x="0" y="0"/>
                </a:moveTo>
                <a:lnTo>
                  <a:pt x="16002000" y="0"/>
                </a:lnTo>
                <a:lnTo>
                  <a:pt x="16002000" y="285276"/>
                </a:lnTo>
                <a:lnTo>
                  <a:pt x="0" y="28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47625" cap="rnd">
            <a:solidFill>
              <a:srgbClr val="569732"/>
            </a:soli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 descr="A book cover with a white sign&#10;&#10;AI-generated content may be incorrect.">
            <a:extLst>
              <a:ext uri="{FF2B5EF4-FFF2-40B4-BE49-F238E27FC236}">
                <a16:creationId xmlns:a16="http://schemas.microsoft.com/office/drawing/2014/main" id="{0F9CF2AD-DD82-46AA-7BD3-BD46D4039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78" y="491332"/>
            <a:ext cx="6987922" cy="90431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B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50579"/>
            <a:ext cx="18288000" cy="3856661"/>
            <a:chOff x="0" y="0"/>
            <a:chExt cx="4816593" cy="1137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37623"/>
            </a:xfrm>
            <a:custGeom>
              <a:avLst/>
              <a:gdLst/>
              <a:ahLst/>
              <a:cxnLst/>
              <a:rect l="l" t="t" r="r" b="b"/>
              <a:pathLst>
                <a:path w="4816592" h="1137623">
                  <a:moveTo>
                    <a:pt x="0" y="0"/>
                  </a:moveTo>
                  <a:lnTo>
                    <a:pt x="4816592" y="0"/>
                  </a:lnTo>
                  <a:lnTo>
                    <a:pt x="4816592" y="1137623"/>
                  </a:lnTo>
                  <a:lnTo>
                    <a:pt x="0" y="1137623"/>
                  </a:lnTo>
                  <a:close/>
                </a:path>
              </a:pathLst>
            </a:custGeom>
            <a:solidFill>
              <a:srgbClr val="7BB5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13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50595" y="7242393"/>
            <a:ext cx="3052515" cy="3052515"/>
          </a:xfrm>
          <a:custGeom>
            <a:avLst/>
            <a:gdLst/>
            <a:ahLst/>
            <a:cxnLst/>
            <a:rect l="l" t="t" r="r" b="b"/>
            <a:pathLst>
              <a:path w="3052515" h="3052515">
                <a:moveTo>
                  <a:pt x="0" y="0"/>
                </a:moveTo>
                <a:lnTo>
                  <a:pt x="3052515" y="0"/>
                </a:lnTo>
                <a:lnTo>
                  <a:pt x="3052515" y="3052515"/>
                </a:lnTo>
                <a:lnTo>
                  <a:pt x="0" y="305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140463" y="3048659"/>
            <a:ext cx="15702085" cy="361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061" lvl="1" indent="-372530" algn="l">
              <a:lnSpc>
                <a:spcPts val="4831"/>
              </a:lnSpc>
              <a:buFont typeface="Arial"/>
              <a:buChar char="•"/>
            </a:pPr>
            <a:r>
              <a:rPr lang="en-US" sz="3450" dirty="0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Join with colleagues on your campus</a:t>
            </a:r>
          </a:p>
          <a:p>
            <a:pPr marL="745061" lvl="1" indent="-372530" algn="l">
              <a:lnSpc>
                <a:spcPts val="4831"/>
              </a:lnSpc>
              <a:buFont typeface="Arial"/>
              <a:buChar char="•"/>
            </a:pPr>
            <a:r>
              <a:rPr lang="en-US" sz="3450" dirty="0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Use the toolkit and share your stories</a:t>
            </a:r>
          </a:p>
          <a:p>
            <a:pPr marL="745061" lvl="1" indent="-372530" algn="l">
              <a:lnSpc>
                <a:spcPts val="4831"/>
              </a:lnSpc>
              <a:buFont typeface="Arial"/>
              <a:buChar char="•"/>
            </a:pPr>
            <a:r>
              <a:rPr lang="en-US" sz="3450" dirty="0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Stay connected — more trainings and national actions ahead</a:t>
            </a:r>
          </a:p>
          <a:p>
            <a:pPr marL="745061" lvl="1" indent="-372530" algn="l">
              <a:lnSpc>
                <a:spcPts val="4831"/>
              </a:lnSpc>
              <a:buFont typeface="Arial"/>
              <a:buChar char="•"/>
            </a:pPr>
            <a:r>
              <a:rPr lang="en-US" sz="3450" dirty="0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Join (it’s free!) and find workshop materials: </a:t>
            </a:r>
            <a:r>
              <a:rPr lang="en-US" sz="3450" dirty="0" err="1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standtogetherhighered.org</a:t>
            </a:r>
            <a:endParaRPr lang="en-US" sz="3450" dirty="0">
              <a:solidFill>
                <a:srgbClr val="EAE6DD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745061" lvl="1" indent="-372530" algn="l">
              <a:lnSpc>
                <a:spcPts val="4831"/>
              </a:lnSpc>
              <a:buFont typeface="Arial"/>
              <a:buChar char="•"/>
            </a:pPr>
            <a:r>
              <a:rPr lang="en-US" sz="3450" dirty="0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Q &amp; A if we have time</a:t>
            </a:r>
          </a:p>
          <a:p>
            <a:pPr algn="ctr">
              <a:lnSpc>
                <a:spcPts val="4691"/>
              </a:lnSpc>
            </a:pPr>
            <a:endParaRPr lang="en-US" sz="3450" dirty="0">
              <a:solidFill>
                <a:srgbClr val="EAE6DD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42305" y="165252"/>
            <a:ext cx="12869093" cy="2600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500" dirty="0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Reclaim the Narrative </a:t>
            </a:r>
          </a:p>
          <a:p>
            <a:pPr algn="ctr">
              <a:lnSpc>
                <a:spcPts val="10499"/>
              </a:lnSpc>
            </a:pPr>
            <a:r>
              <a:rPr lang="en-US" sz="7500" dirty="0">
                <a:solidFill>
                  <a:srgbClr val="EAE6DD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Defend Higher Education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225</Words>
  <Application>Microsoft Office PowerPoint</Application>
  <PresentationFormat>Custom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Helvetica World</vt:lpstr>
      <vt:lpstr>Calibri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Classroom</dc:title>
  <dc:creator>Walker, Kionna</dc:creator>
  <cp:lastModifiedBy>Office of Faculty Senate</cp:lastModifiedBy>
  <cp:revision>9</cp:revision>
  <dcterms:created xsi:type="dcterms:W3CDTF">2006-08-16T00:00:00Z</dcterms:created>
  <dcterms:modified xsi:type="dcterms:W3CDTF">2026-01-14T18:47:34Z</dcterms:modified>
  <dc:identifier>DAGssARTNZc</dc:identifier>
</cp:coreProperties>
</file>